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jpg" ContentType="image/jpe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2" r:id="rId1"/>
  </p:sldMasterIdLst>
  <p:notesMasterIdLst>
    <p:notesMasterId r:id="rId40"/>
  </p:notesMasterIdLst>
  <p:handoutMasterIdLst>
    <p:handoutMasterId r:id="rId41"/>
  </p:handoutMasterIdLst>
  <p:sldIdLst>
    <p:sldId id="256" r:id="rId2"/>
    <p:sldId id="257" r:id="rId3"/>
    <p:sldId id="258" r:id="rId4"/>
    <p:sldId id="259" r:id="rId5"/>
    <p:sldId id="260" r:id="rId6"/>
    <p:sldId id="261" r:id="rId7"/>
    <p:sldId id="262" r:id="rId8"/>
    <p:sldId id="263" r:id="rId9"/>
    <p:sldId id="264" r:id="rId10"/>
    <p:sldId id="266" r:id="rId11"/>
    <p:sldId id="265" r:id="rId12"/>
    <p:sldId id="267" r:id="rId13"/>
    <p:sldId id="268" r:id="rId14"/>
    <p:sldId id="269" r:id="rId15"/>
    <p:sldId id="270" r:id="rId16"/>
    <p:sldId id="271" r:id="rId17"/>
    <p:sldId id="272" r:id="rId18"/>
    <p:sldId id="273" r:id="rId19"/>
    <p:sldId id="277" r:id="rId20"/>
    <p:sldId id="276" r:id="rId21"/>
    <p:sldId id="280" r:id="rId22"/>
    <p:sldId id="281" r:id="rId23"/>
    <p:sldId id="282" r:id="rId24"/>
    <p:sldId id="283" r:id="rId25"/>
    <p:sldId id="285" r:id="rId26"/>
    <p:sldId id="274" r:id="rId27"/>
    <p:sldId id="275" r:id="rId28"/>
    <p:sldId id="278" r:id="rId29"/>
    <p:sldId id="279" r:id="rId30"/>
    <p:sldId id="288" r:id="rId31"/>
    <p:sldId id="287" r:id="rId32"/>
    <p:sldId id="289" r:id="rId33"/>
    <p:sldId id="286" r:id="rId34"/>
    <p:sldId id="290" r:id="rId35"/>
    <p:sldId id="291" r:id="rId36"/>
    <p:sldId id="292" r:id="rId37"/>
    <p:sldId id="293" r:id="rId38"/>
    <p:sldId id="294" r:id="rId3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4" d="100"/>
          <a:sy n="64" d="100"/>
        </p:scale>
        <p:origin x="-113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notesMaster" Target="notesMasters/notesMaster1.xml"/><Relationship Id="rId41" Type="http://schemas.openxmlformats.org/officeDocument/2006/relationships/handoutMaster" Target="handoutMasters/handoutMaster1.xml"/><Relationship Id="rId42" Type="http://schemas.openxmlformats.org/officeDocument/2006/relationships/printerSettings" Target="printerSettings/printerSettings1.bin"/><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C505377C-718F-AF43-AD61-F1BBB855F55B}" type="datetimeFigureOut">
              <a:rPr lang="en-US" smtClean="0"/>
              <a:t>4/23/18</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C9018918-27C5-C04B-A5DA-B0DE36EE9121}" type="slidenum">
              <a:rPr lang="en-US" smtClean="0"/>
              <a:t>‹#›</a:t>
            </a:fld>
            <a:endParaRPr lang="en-US"/>
          </a:p>
        </p:txBody>
      </p:sp>
    </p:spTree>
    <p:extLst>
      <p:ext uri="{BB962C8B-B14F-4D97-AF65-F5344CB8AC3E}">
        <p14:creationId xmlns:p14="http://schemas.microsoft.com/office/powerpoint/2010/main" val="37985715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DC049B35-D537-7C46-973A-9AC2D04493D7}" type="datetimeFigureOut">
              <a:rPr lang="en-US" smtClean="0"/>
              <a:t>4/23/18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23E2B1AC-4EA5-DA4E-9DCD-C50C3DAA20C7}" type="slidenum">
              <a:rPr lang="en-US" smtClean="0"/>
              <a:t>‹#›</a:t>
            </a:fld>
            <a:endParaRPr lang="en-US"/>
          </a:p>
        </p:txBody>
      </p:sp>
    </p:spTree>
    <p:extLst>
      <p:ext uri="{BB962C8B-B14F-4D97-AF65-F5344CB8AC3E}">
        <p14:creationId xmlns:p14="http://schemas.microsoft.com/office/powerpoint/2010/main" val="969611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Music Recording-</a:t>
            </a:r>
            <a:r>
              <a:rPr lang="en-US" baseline="0" dirty="0" smtClean="0"/>
              <a:t> people take an analog recording and use an ADC to create pulse code modulation data streams that go into compact discs and digital music files </a:t>
            </a:r>
          </a:p>
          <a:p>
            <a:endParaRPr lang="en-US" dirty="0" smtClean="0"/>
          </a:p>
          <a:p>
            <a:r>
              <a:rPr lang="en-US" dirty="0" smtClean="0"/>
              <a:t>Band Gap</a:t>
            </a:r>
            <a:r>
              <a:rPr lang="en-US" baseline="0" dirty="0" smtClean="0"/>
              <a:t> voltage reference </a:t>
            </a:r>
            <a:r>
              <a:rPr lang="mr-IN" baseline="0" dirty="0" smtClean="0"/>
              <a:t>–</a:t>
            </a:r>
            <a:r>
              <a:rPr lang="en-US" baseline="0" dirty="0" smtClean="0"/>
              <a:t> Band gap voltage is a physical constant (independent of temperature, power supply, and circuit loading) to emulate the band gap voltage it is necessary to take the log of the voltage, this can be easily done in a digital space </a:t>
            </a:r>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2</a:t>
            </a:fld>
            <a:endParaRPr lang="en-US"/>
          </a:p>
        </p:txBody>
      </p:sp>
    </p:spTree>
    <p:extLst>
      <p:ext uri="{BB962C8B-B14F-4D97-AF65-F5344CB8AC3E}">
        <p14:creationId xmlns:p14="http://schemas.microsoft.com/office/powerpoint/2010/main" val="32666162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0" name="Shape 150"/>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887373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Shape 14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Shape 144"/>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0440870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7" name="Shape 157"/>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2182386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Shape 138"/>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dirty="0"/>
          </a:p>
        </p:txBody>
      </p:sp>
    </p:spTree>
    <p:extLst>
      <p:ext uri="{BB962C8B-B14F-4D97-AF65-F5344CB8AC3E}">
        <p14:creationId xmlns:p14="http://schemas.microsoft.com/office/powerpoint/2010/main" val="22130417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91074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765727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6051171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7323637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Shape 1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9" name="Shape 169"/>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203294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Oversampling-</a:t>
            </a:r>
            <a:r>
              <a:rPr lang="en-US" baseline="0" dirty="0" smtClean="0"/>
              <a:t> distributes quantization noise over a larger spectrum, decrease quantization noise </a:t>
            </a:r>
          </a:p>
          <a:p>
            <a:r>
              <a:rPr lang="en-US" baseline="0" dirty="0" smtClean="0"/>
              <a:t>SAR- binary search algorithm to converge on an </a:t>
            </a:r>
            <a:r>
              <a:rPr lang="en-US" baseline="0" smtClean="0"/>
              <a:t>input signal </a:t>
            </a:r>
            <a:endParaRPr lang="en-US"/>
          </a:p>
        </p:txBody>
      </p:sp>
      <p:sp>
        <p:nvSpPr>
          <p:cNvPr id="4" name="Slide Number Placeholder 3"/>
          <p:cNvSpPr>
            <a:spLocks noGrp="1"/>
          </p:cNvSpPr>
          <p:nvPr>
            <p:ph type="sldNum" sz="quarter" idx="10"/>
          </p:nvPr>
        </p:nvSpPr>
        <p:spPr/>
        <p:txBody>
          <a:bodyPr/>
          <a:lstStyle/>
          <a:p>
            <a:fld id="{23E2B1AC-4EA5-DA4E-9DCD-C50C3DAA20C7}" type="slidenum">
              <a:rPr lang="en-US" smtClean="0"/>
              <a:t>4</a:t>
            </a:fld>
            <a:endParaRPr lang="en-US"/>
          </a:p>
        </p:txBody>
      </p:sp>
    </p:spTree>
    <p:extLst>
      <p:ext uri="{BB962C8B-B14F-4D97-AF65-F5344CB8AC3E}">
        <p14:creationId xmlns:p14="http://schemas.microsoft.com/office/powerpoint/2010/main" val="325197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8</a:t>
            </a:fld>
            <a:endParaRPr lang="en-US"/>
          </a:p>
        </p:txBody>
      </p:sp>
    </p:spTree>
    <p:extLst>
      <p:ext uri="{BB962C8B-B14F-4D97-AF65-F5344CB8AC3E}">
        <p14:creationId xmlns:p14="http://schemas.microsoft.com/office/powerpoint/2010/main" val="2116455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9</a:t>
            </a:fld>
            <a:endParaRPr lang="en-US"/>
          </a:p>
        </p:txBody>
      </p:sp>
    </p:spTree>
    <p:extLst>
      <p:ext uri="{BB962C8B-B14F-4D97-AF65-F5344CB8AC3E}">
        <p14:creationId xmlns:p14="http://schemas.microsoft.com/office/powerpoint/2010/main" val="16662520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14</a:t>
            </a:fld>
            <a:endParaRPr lang="en-US"/>
          </a:p>
        </p:txBody>
      </p:sp>
    </p:spTree>
    <p:extLst>
      <p:ext uri="{BB962C8B-B14F-4D97-AF65-F5344CB8AC3E}">
        <p14:creationId xmlns:p14="http://schemas.microsoft.com/office/powerpoint/2010/main" val="4197750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DAC works using a switched capacitor with </a:t>
            </a:r>
            <a:r>
              <a:rPr lang="en-US" sz="1200" kern="1200" dirty="0" err="1" smtClean="0">
                <a:solidFill>
                  <a:schemeClr val="tx1"/>
                </a:solidFill>
                <a:effectLst/>
                <a:latin typeface="+mn-lt"/>
                <a:ea typeface="+mn-ea"/>
                <a:cs typeface="+mn-cs"/>
              </a:rPr>
              <a:t>Vref</a:t>
            </a:r>
            <a:r>
              <a:rPr lang="en-US" sz="1200" kern="1200" dirty="0" smtClean="0">
                <a:solidFill>
                  <a:schemeClr val="tx1"/>
                </a:solidFill>
                <a:effectLst/>
                <a:latin typeface="+mn-lt"/>
                <a:ea typeface="+mn-ea"/>
                <a:cs typeface="+mn-cs"/>
              </a:rPr>
              <a:t>+ connected to the input. By using the output of the comparator to control the clocking of the switched capacitor via two multiplexers, a positive or negative current is applied at the DAC’s output depending on the output level of the comparator. By configuring the control switching appropriately, the modulator’s differencing block is also implemented by the DAC. </a:t>
            </a:r>
            <a:endParaRPr lang="en-US" dirty="0" smtClean="0"/>
          </a:p>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17</a:t>
            </a:fld>
            <a:endParaRPr lang="en-US"/>
          </a:p>
        </p:txBody>
      </p:sp>
    </p:spTree>
    <p:extLst>
      <p:ext uri="{BB962C8B-B14F-4D97-AF65-F5344CB8AC3E}">
        <p14:creationId xmlns:p14="http://schemas.microsoft.com/office/powerpoint/2010/main" val="31470231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a:t>
            </a:r>
            <a:r>
              <a:rPr lang="en-US" sz="1200" kern="1200" baseline="0" dirty="0" smtClean="0">
                <a:solidFill>
                  <a:schemeClr val="tx1"/>
                </a:solidFill>
                <a:effectLst/>
                <a:latin typeface="+mn-lt"/>
                <a:ea typeface="+mn-ea"/>
                <a:cs typeface="+mn-cs"/>
              </a:rPr>
              <a:t> is done</a:t>
            </a:r>
            <a:r>
              <a:rPr lang="en-US" sz="1200" kern="1200" dirty="0" smtClean="0">
                <a:solidFill>
                  <a:schemeClr val="tx1"/>
                </a:solidFill>
                <a:effectLst/>
                <a:latin typeface="+mn-lt"/>
                <a:ea typeface="+mn-ea"/>
                <a:cs typeface="+mn-cs"/>
              </a:rPr>
              <a:t> by summing the inputs over 1024 clock cycle time spans and asserting these sums at its output. This results in a new output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code every 10 milliseconds. The summing is accomplished by a 10-bit counter. The sum is then loaded to a 10-bit output register after every 1024 clock cycles, at which point the counter is reset. The loading of the register and resetting of the counter is controlled by another 10-bit counter which acts as a clock divider of the 102.4 kHz system clock. </a:t>
            </a:r>
            <a:endParaRPr lang="en-US" dirty="0" smtClean="0"/>
          </a:p>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18</a:t>
            </a:fld>
            <a:endParaRPr lang="en-US"/>
          </a:p>
        </p:txBody>
      </p:sp>
    </p:spTree>
    <p:extLst>
      <p:ext uri="{BB962C8B-B14F-4D97-AF65-F5344CB8AC3E}">
        <p14:creationId xmlns:p14="http://schemas.microsoft.com/office/powerpoint/2010/main" val="1768617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21</a:t>
            </a:fld>
            <a:endParaRPr lang="en-US"/>
          </a:p>
        </p:txBody>
      </p:sp>
    </p:spTree>
    <p:extLst>
      <p:ext uri="{BB962C8B-B14F-4D97-AF65-F5344CB8AC3E}">
        <p14:creationId xmlns:p14="http://schemas.microsoft.com/office/powerpoint/2010/main" val="28232244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ADC Testing:</a:t>
            </a:r>
            <a:r>
              <a:rPr lang="en-US" baseline="0" dirty="0" smtClean="0"/>
              <a:t> </a:t>
            </a:r>
            <a:r>
              <a:rPr lang="en-US" sz="1200" kern="1200" dirty="0" smtClean="0">
                <a:solidFill>
                  <a:schemeClr val="tx1"/>
                </a:solidFill>
                <a:effectLst/>
                <a:latin typeface="+mn-lt"/>
                <a:ea typeface="+mn-ea"/>
                <a:cs typeface="+mn-cs"/>
              </a:rPr>
              <a:t>The output of the temperature sensor will be connected to the input of the ADC, and we will use the known output voltage characteristics of the sensor to provide a variety of known voltages to the ADC by adjusting the temperature of the IC in an oven or dielectric bath.</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outputs from the ADC will be recorded for a variety of input voltages, and these measurements will be compared to those obtained through Cadence simulations. We will also use this data to extract a variety of characterization parameters for the ADC, such as monotonicity, differential nonlinearity, and integral nonlinearity.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Testing</a:t>
            </a:r>
            <a:r>
              <a:rPr lang="en-US" baseline="0" dirty="0" smtClean="0"/>
              <a:t> Temp. Sensor: </a:t>
            </a:r>
            <a:r>
              <a:rPr lang="en-US" sz="1200" kern="1200" baseline="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ested with one of two methods. The first is with an oven.</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The chip will be placed on a breadboard which will be placed in an oven. A multimeter probe will be connected to the temperature sensor’s output pin through the porthole in the oven. The oven’s temperature will then set to a variety of temperatures within the 10 to 60-degree Celsius range. At each temperature, the sensor’s output voltage will be measured with the multimeter and recorded. These measurements will then be compared with the Cadence simulation results.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 The</a:t>
            </a:r>
            <a:r>
              <a:rPr lang="en-US" baseline="0" dirty="0" smtClean="0"/>
              <a:t> second method: </a:t>
            </a:r>
            <a:r>
              <a:rPr lang="en-US" sz="1200" kern="1200" dirty="0" smtClean="0">
                <a:solidFill>
                  <a:schemeClr val="tx1"/>
                </a:solidFill>
                <a:effectLst/>
                <a:latin typeface="+mn-lt"/>
                <a:ea typeface="+mn-ea"/>
                <a:cs typeface="+mn-cs"/>
              </a:rPr>
              <a:t>merge the IC in an electrolytic bath. The bath consists of a vessel containing an electrolytic liquid which is heated to a well-controlled temperature. The output voltage will then be measured with a multimeter probe at a variety of temperatures. </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23E2B1AC-4EA5-DA4E-9DCD-C50C3DAA20C7}" type="slidenum">
              <a:rPr lang="en-US" smtClean="0"/>
              <a:t>24</a:t>
            </a:fld>
            <a:endParaRPr lang="en-US"/>
          </a:p>
        </p:txBody>
      </p:sp>
    </p:spTree>
    <p:extLst>
      <p:ext uri="{BB962C8B-B14F-4D97-AF65-F5344CB8AC3E}">
        <p14:creationId xmlns:p14="http://schemas.microsoft.com/office/powerpoint/2010/main" val="1872939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86953" y="268288"/>
            <a:ext cx="5669280" cy="39003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400" y="4208929"/>
            <a:ext cx="5458968" cy="1048684"/>
          </a:xfrm>
        </p:spPr>
        <p:txBody>
          <a:bodyPr vert="horz" lIns="91440" tIns="45720" rIns="91440" bIns="45720" rtlCol="0" anchor="b" anchorCtr="0">
            <a:normAutofit/>
          </a:bodyPr>
          <a:lstStyle>
            <a:lvl1pPr algn="l" defTabSz="914400" rtl="0" eaLnBrk="1" latinLnBrk="0" hangingPunct="1">
              <a:spcBef>
                <a:spcPct val="0"/>
              </a:spcBef>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3200400" y="5257800"/>
            <a:ext cx="5458968" cy="621792"/>
          </a:xfrm>
        </p:spPr>
        <p:txBody>
          <a:bodyPr vert="horz" lIns="91440" tIns="45720" rIns="91440" bIns="45720" rtlCol="0">
            <a:normAutofit/>
          </a:bodyPr>
          <a:lstStyle>
            <a:lvl1pPr marL="0" indent="0" algn="l" defTabSz="914400" rtl="0" eaLnBrk="1" latinLnBrk="0" hangingPunct="1">
              <a:spcBef>
                <a:spcPts val="0"/>
              </a:spcBef>
              <a:buClr>
                <a:schemeClr val="accent1"/>
              </a:buClr>
              <a:buSzPct val="100000"/>
              <a:buFont typeface="Wingdings 2" pitchFamily="18" charset="2"/>
              <a:buNone/>
              <a:defRPr sz="1600" kern="1200">
                <a:solidFill>
                  <a:schemeClr val="tx2"/>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90525"/>
            <a:ext cx="5504688" cy="365125"/>
          </a:xfrm>
        </p:spPr>
        <p:txBody>
          <a:bodyPr vert="horz" lIns="91440" tIns="45720" rIns="91440" bIns="45720" rtlCol="0" anchor="ctr"/>
          <a:lstStyle>
            <a:lvl1pPr marL="0" algn="r" defTabSz="914400" rtl="0" eaLnBrk="1" latinLnBrk="0" hangingPunct="1">
              <a:defRPr sz="2200" b="0" kern="1200" baseline="0">
                <a:solidFill>
                  <a:schemeClr val="bg1"/>
                </a:solidFill>
                <a:latin typeface="+mn-lt"/>
                <a:ea typeface="+mn-ea"/>
                <a:cs typeface="+mn-cs"/>
              </a:defRPr>
            </a:lvl1pPr>
          </a:lstStyle>
          <a:p>
            <a:fld id="{7ACF0316-27F8-034E-9D08-338A4397F7AA}" type="datetime1">
              <a:rPr lang="en-US" smtClean="0"/>
              <a:t>4/23/18</a:t>
            </a:fld>
            <a:endParaRPr lang="en-US"/>
          </a:p>
        </p:txBody>
      </p:sp>
      <p:sp>
        <p:nvSpPr>
          <p:cNvPr id="5" name="Footer Placeholder 4"/>
          <p:cNvSpPr>
            <a:spLocks noGrp="1"/>
          </p:cNvSpPr>
          <p:nvPr>
            <p:ph type="ftr" sz="quarter" idx="11"/>
          </p:nvPr>
        </p:nvSpPr>
        <p:spPr>
          <a:xfrm>
            <a:off x="3218688" y="6356350"/>
            <a:ext cx="4736592" cy="365125"/>
          </a:xfrm>
        </p:spPr>
        <p:txBody>
          <a:bodyPr vert="horz" lIns="91440" tIns="45720" rIns="91440" bIns="45720" rtlCol="0" anchor="ctr"/>
          <a:lstStyle>
            <a:lvl1pPr marL="0" algn="l" defTabSz="914400" rtl="0" eaLnBrk="1" latinLnBrk="0" hangingPunct="1">
              <a:defRPr sz="1100" b="1" kern="1200">
                <a:solidFill>
                  <a:schemeClr val="tx2">
                    <a:lumMod val="60000"/>
                    <a:lumOff val="40000"/>
                  </a:schemeClr>
                </a:solidFill>
                <a:latin typeface="+mn-lt"/>
                <a:ea typeface="+mn-ea"/>
                <a:cs typeface="+mn-cs"/>
              </a:defRPr>
            </a:lvl1pPr>
          </a:lstStyle>
          <a:p>
            <a:r>
              <a:rPr lang="en-US" smtClean="0"/>
              <a:t>sddec18-20 High Resolution ADC Using Delta-Sigma Architectures </a:t>
            </a:r>
            <a:endParaRPr lang="en-US"/>
          </a:p>
        </p:txBody>
      </p:sp>
      <p:sp>
        <p:nvSpPr>
          <p:cNvPr id="6" name="Slide Number Placeholder 5"/>
          <p:cNvSpPr>
            <a:spLocks noGrp="1"/>
          </p:cNvSpPr>
          <p:nvPr>
            <p:ph type="sldNum" sz="quarter" idx="12"/>
          </p:nvPr>
        </p:nvSpPr>
        <p:spPr>
          <a:xfrm>
            <a:off x="8256494"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6E2D2B3B-882E-40F3-A32F-6DD51691504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125813E-DC51-7643-9211-4F068704860A}" type="datetime1">
              <a:rPr lang="en-US" smtClean="0"/>
              <a:t>4/23/18</a:t>
            </a:fld>
            <a:endParaRPr lang="en-US" dirty="0"/>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125813E-DC51-7643-9211-4F068704860A}" type="datetime1">
              <a:rPr lang="en-US" smtClean="0"/>
              <a:t>4/23/18</a:t>
            </a:fld>
            <a:endParaRPr lang="en-US" dirty="0"/>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1" name="Content Placeholder 2"/>
          <p:cNvSpPr>
            <a:spLocks noGrp="1"/>
          </p:cNvSpPr>
          <p:nvPr>
            <p:ph sz="half" idx="14"/>
          </p:nvPr>
        </p:nvSpPr>
        <p:spPr>
          <a:xfrm>
            <a:off x="45720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2" name="Content Placeholder 2"/>
          <p:cNvSpPr>
            <a:spLocks noGrp="1"/>
          </p:cNvSpPr>
          <p:nvPr>
            <p:ph sz="half" idx="15"/>
          </p:nvPr>
        </p:nvSpPr>
        <p:spPr>
          <a:xfrm>
            <a:off x="45720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C096FD5-1188-2846-8E51-EB9129C17679}" type="datetime1">
              <a:rPr lang="en-US" smtClean="0"/>
              <a:t>4/23/18</a:t>
            </a:fld>
            <a:endParaRPr lang="en-US"/>
          </a:p>
        </p:txBody>
      </p:sp>
      <p:sp>
        <p:nvSpPr>
          <p:cNvPr id="4" name="Footer Placeholder 3"/>
          <p:cNvSpPr>
            <a:spLocks noGrp="1"/>
          </p:cNvSpPr>
          <p:nvPr>
            <p:ph type="ftr" sz="quarter" idx="11"/>
          </p:nvPr>
        </p:nvSpPr>
        <p:spPr/>
        <p:txBody>
          <a:bodyPr/>
          <a:lstStyle/>
          <a:p>
            <a:r>
              <a:rPr lang="en-US" smtClean="0"/>
              <a:t>sddec18-20 High Resolution ADC Using Delta-Sigma Architectures </a:t>
            </a:r>
            <a:endParaRPr lang="en-US"/>
          </a:p>
        </p:txBody>
      </p:sp>
      <p:sp>
        <p:nvSpPr>
          <p:cNvPr id="5" name="Slide Number Placeholder 4"/>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D3ED3EF0-C10F-CC42-AACF-078E611845D5}" type="datetime1">
              <a:rPr lang="en-US" smtClean="0"/>
              <a:t>4/23/18</a:t>
            </a:fld>
            <a:endParaRPr lang="en-US"/>
          </a:p>
        </p:txBody>
      </p:sp>
      <p:sp>
        <p:nvSpPr>
          <p:cNvPr id="3" name="Footer Placeholder 2"/>
          <p:cNvSpPr>
            <a:spLocks noGrp="1"/>
          </p:cNvSpPr>
          <p:nvPr>
            <p:ph type="ftr" sz="quarter" idx="11"/>
          </p:nvPr>
        </p:nvSpPr>
        <p:spPr/>
        <p:txBody>
          <a:bodyPr/>
          <a:lstStyle/>
          <a:p>
            <a:r>
              <a:rPr lang="en-US" smtClean="0"/>
              <a:t>sddec18-20 High Resolution ADC Using Delta-Sigma Architectures </a:t>
            </a:r>
            <a:endParaRPr lang="en-US"/>
          </a:p>
        </p:txBody>
      </p:sp>
      <p:sp>
        <p:nvSpPr>
          <p:cNvPr id="4" name="Slide Number Placeholder 3"/>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3" name="Content Placeholder 2"/>
          <p:cNvSpPr>
            <a:spLocks noGrp="1"/>
          </p:cNvSpPr>
          <p:nvPr>
            <p:ph idx="1"/>
          </p:nvPr>
        </p:nvSpPr>
        <p:spPr>
          <a:xfrm>
            <a:off x="4762052" y="990600"/>
            <a:ext cx="3566160" cy="5135563"/>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C807E3-8100-BC45-93E0-7960AECCD13A}" type="datetime1">
              <a:rPr lang="en-US" smtClean="0"/>
              <a:t>4/23/18</a:t>
            </a:fld>
            <a:endParaRPr lang="en-US"/>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8" name="Rectangle 7"/>
          <p:cNvSpPr/>
          <p:nvPr/>
        </p:nvSpPr>
        <p:spPr>
          <a:xfrm>
            <a:off x="4746811" y="268288"/>
            <a:ext cx="4114800"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95082"/>
            <a:ext cx="3566160" cy="1035424"/>
          </a:xfrm>
        </p:spPr>
        <p:txBody>
          <a:bodyPr anchor="b"/>
          <a:lstStyle>
            <a:lvl1pPr algn="l">
              <a:defRPr sz="2800" b="0"/>
            </a:lvl1pPr>
          </a:lstStyle>
          <a:p>
            <a:r>
              <a:rPr lang="en-US" smtClean="0"/>
              <a:t>Click to edit Master title style</a:t>
            </a:r>
            <a:endParaRPr/>
          </a:p>
        </p:txBody>
      </p:sp>
      <p:sp>
        <p:nvSpPr>
          <p:cNvPr id="4" name="Text Placeholder 3"/>
          <p:cNvSpPr>
            <a:spLocks noGrp="1"/>
          </p:cNvSpPr>
          <p:nvPr>
            <p:ph type="body" sz="half" idx="2"/>
          </p:nvPr>
        </p:nvSpPr>
        <p:spPr>
          <a:xfrm>
            <a:off x="457199" y="2057400"/>
            <a:ext cx="3566160" cy="3657601"/>
          </a:xfrm>
        </p:spPr>
        <p:txBody>
          <a:bodyPr>
            <a:norm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161365" y="6124014"/>
            <a:ext cx="1752600" cy="365125"/>
          </a:xfrm>
        </p:spPr>
        <p:txBody>
          <a:bodyPr/>
          <a:lstStyle>
            <a:lvl1pPr algn="l">
              <a:defRPr/>
            </a:lvl1pPr>
          </a:lstStyle>
          <a:p>
            <a:fld id="{E5CF3ADC-ADF2-064D-9C79-B03599657F7B}" type="datetime1">
              <a:rPr lang="en-US" smtClean="0"/>
              <a:t>4/23/18</a:t>
            </a:fld>
            <a:endParaRPr lang="en-US" dirty="0"/>
          </a:p>
        </p:txBody>
      </p:sp>
      <p:sp>
        <p:nvSpPr>
          <p:cNvPr id="6" name="Footer Placeholder 5"/>
          <p:cNvSpPr>
            <a:spLocks noGrp="1"/>
          </p:cNvSpPr>
          <p:nvPr>
            <p:ph type="ftr" sz="quarter" idx="11"/>
          </p:nvPr>
        </p:nvSpPr>
        <p:spPr>
          <a:xfrm>
            <a:off x="174812" y="6356350"/>
            <a:ext cx="3863788" cy="365125"/>
          </a:xfrm>
        </p:spPr>
        <p:txBody>
          <a:bodyPr/>
          <a:lstStyle/>
          <a:p>
            <a:r>
              <a:rPr lang="en-US" smtClean="0"/>
              <a:t>sddec18-20 High Resolution ADC Using Delta-Sigma Architectures </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10" name="Picture Placeholder 9"/>
          <p:cNvSpPr>
            <a:spLocks noGrp="1"/>
          </p:cNvSpPr>
          <p:nvPr>
            <p:ph type="pic" sz="quarter" idx="13"/>
          </p:nvPr>
        </p:nvSpPr>
        <p:spPr>
          <a:xfrm>
            <a:off x="4760258" y="990600"/>
            <a:ext cx="4096512" cy="5611813"/>
          </a:xfrm>
        </p:spPr>
        <p:txBody>
          <a:bodyPr/>
          <a:lstStyle>
            <a:lvl1pPr>
              <a:buNone/>
              <a:defRPr/>
            </a:lvl1pPr>
          </a:lstStyle>
          <a:p>
            <a:r>
              <a:rPr lang="en-US" smtClean="0"/>
              <a:t>Drag picture to placeholder or click icon to add</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8" name="Rectangle 7"/>
          <p:cNvSpPr/>
          <p:nvPr/>
        </p:nvSpPr>
        <p:spPr>
          <a:xfrm>
            <a:off x="7216775" y="268288"/>
            <a:ext cx="1639457"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6858000"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5813E-DC51-7643-9211-4F068704860A}" type="datetime1">
              <a:rPr lang="en-US" smtClean="0"/>
              <a:t>4/23/18</a:t>
            </a:fld>
            <a:endParaRPr lang="en-US" dirty="0"/>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Tree>
  </p:cSld>
  <p:clrMapOvr>
    <a:masterClrMapping/>
  </p:clrMapOvr>
  <p:hf sldNum="0" hd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4 Pictures with Caption">
    <p:spTree>
      <p:nvGrpSpPr>
        <p:cNvPr id="1" name=""/>
        <p:cNvGrpSpPr/>
        <p:nvPr/>
      </p:nvGrpSpPr>
      <p:grpSpPr>
        <a:xfrm>
          <a:off x="0" y="0"/>
          <a:ext cx="0" cy="0"/>
          <a:chOff x="0" y="0"/>
          <a:chExt cx="0" cy="0"/>
        </a:xfrm>
      </p:grpSpPr>
      <p:sp>
        <p:nvSpPr>
          <p:cNvPr id="8" name="Rectangle 7"/>
          <p:cNvSpPr/>
          <p:nvPr/>
        </p:nvSpPr>
        <p:spPr>
          <a:xfrm>
            <a:off x="8135471" y="268288"/>
            <a:ext cx="720761" cy="363931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8788" y="4267200"/>
            <a:ext cx="6477000" cy="566738"/>
          </a:xfrm>
        </p:spPr>
        <p:txBody>
          <a:bodyPr anchor="b"/>
          <a:lstStyle>
            <a:lvl1pPr algn="l">
              <a:defRPr sz="2800" b="0"/>
            </a:lvl1pPr>
          </a:lstStyle>
          <a:p>
            <a:r>
              <a:rPr lang="en-US" smtClean="0"/>
              <a:t>Click to edit Master title style</a:t>
            </a:r>
            <a:endParaRPr/>
          </a:p>
        </p:txBody>
      </p:sp>
      <p:sp>
        <p:nvSpPr>
          <p:cNvPr id="3" name="Picture Placeholder 2"/>
          <p:cNvSpPr>
            <a:spLocks noGrp="1"/>
          </p:cNvSpPr>
          <p:nvPr>
            <p:ph type="pic" idx="1"/>
          </p:nvPr>
        </p:nvSpPr>
        <p:spPr>
          <a:xfrm>
            <a:off x="269874" y="268288"/>
            <a:ext cx="3006726" cy="363931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58788" y="4840941"/>
            <a:ext cx="6475412" cy="1304271"/>
          </a:xfrm>
        </p:spPr>
        <p:txBody>
          <a:bodyPr>
            <a:normAutofit/>
          </a:bodyPr>
          <a:lstStyle>
            <a:lvl1pPr marL="0" indent="0">
              <a:spcBef>
                <a:spcPts val="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25813E-DC51-7643-9211-4F068704860A}" type="datetime1">
              <a:rPr lang="en-US" smtClean="0"/>
              <a:t>4/23/18</a:t>
            </a:fld>
            <a:endParaRPr lang="en-US" dirty="0"/>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10" name="Picture Placeholder 2"/>
          <p:cNvSpPr>
            <a:spLocks noGrp="1"/>
          </p:cNvSpPr>
          <p:nvPr>
            <p:ph type="pic" idx="13"/>
          </p:nvPr>
        </p:nvSpPr>
        <p:spPr>
          <a:xfrm>
            <a:off x="3352800" y="268288"/>
            <a:ext cx="47019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1" name="Picture Placeholder 2"/>
          <p:cNvSpPr>
            <a:spLocks noGrp="1"/>
          </p:cNvSpPr>
          <p:nvPr>
            <p:ph type="pic" idx="14"/>
          </p:nvPr>
        </p:nvSpPr>
        <p:spPr>
          <a:xfrm>
            <a:off x="33528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
        <p:nvSpPr>
          <p:cNvPr id="12" name="Picture Placeholder 2"/>
          <p:cNvSpPr>
            <a:spLocks noGrp="1"/>
          </p:cNvSpPr>
          <p:nvPr>
            <p:ph type="pic" idx="15"/>
          </p:nvPr>
        </p:nvSpPr>
        <p:spPr>
          <a:xfrm>
            <a:off x="5750500" y="2131935"/>
            <a:ext cx="2304288" cy="177566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hf sldNum="0" hd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3C555A8C-BEF7-1944-9E61-4D3B6DE63D26}" type="datetime1">
              <a:rPr lang="en-US" smtClean="0"/>
              <a:t>4/23/18</a:t>
            </a:fld>
            <a:endParaRPr lang="en-US"/>
          </a:p>
        </p:txBody>
      </p:sp>
      <p:sp>
        <p:nvSpPr>
          <p:cNvPr id="5" name="Footer Placeholder 4"/>
          <p:cNvSpPr>
            <a:spLocks noGrp="1"/>
          </p:cNvSpPr>
          <p:nvPr>
            <p:ph type="ftr" sz="quarter" idx="11"/>
          </p:nvPr>
        </p:nvSpPr>
        <p:spPr/>
        <p:txBody>
          <a:bodyPr/>
          <a:lstStyle/>
          <a:p>
            <a:r>
              <a:rPr lang="en-US" smtClean="0"/>
              <a:t>sddec18-20 High Resolution ADC Using Delta-Sigma Architectures </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8148918" y="268288"/>
            <a:ext cx="718073" cy="56692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543799" y="1035424"/>
            <a:ext cx="1322295" cy="5090739"/>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1035424"/>
            <a:ext cx="6019800" cy="5109789"/>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1D93029-D2DA-8A41-BDA7-D4B1272C8E1E}" type="datetime1">
              <a:rPr lang="en-US" smtClean="0"/>
              <a:t>4/23/18</a:t>
            </a:fld>
            <a:endParaRPr lang="en-US"/>
          </a:p>
        </p:txBody>
      </p:sp>
      <p:sp>
        <p:nvSpPr>
          <p:cNvPr id="5" name="Footer Placeholder 4"/>
          <p:cNvSpPr>
            <a:spLocks noGrp="1"/>
          </p:cNvSpPr>
          <p:nvPr>
            <p:ph type="ftr" sz="quarter" idx="11"/>
          </p:nvPr>
        </p:nvSpPr>
        <p:spPr/>
        <p:txBody>
          <a:bodyPr/>
          <a:lstStyle/>
          <a:p>
            <a:r>
              <a:rPr lang="en-US" smtClean="0"/>
              <a:t>sddec18-20 High Resolution ADC Using Delta-Sigma Architectures </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p:nvSpPr>
        <p:spPr>
          <a:xfrm>
            <a:off x="7212106"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B18C610E-1231-7646-B0AA-69BD448E5B54}" type="datetime1">
              <a:rPr lang="en-US" smtClean="0"/>
              <a:t>4/23/18</a:t>
            </a:fld>
            <a:endParaRPr lang="en-US"/>
          </a:p>
        </p:txBody>
      </p:sp>
      <p:sp>
        <p:nvSpPr>
          <p:cNvPr id="5" name="Footer Placeholder 4"/>
          <p:cNvSpPr>
            <a:spLocks noGrp="1"/>
          </p:cNvSpPr>
          <p:nvPr>
            <p:ph type="ftr" sz="quarter" idx="11"/>
          </p:nvPr>
        </p:nvSpPr>
        <p:spPr/>
        <p:txBody>
          <a:bodyPr/>
          <a:lstStyle/>
          <a:p>
            <a:r>
              <a:rPr lang="en-US" smtClean="0"/>
              <a:t>sddec18-20 High Resolution ADC Using Delta-Sigma Architectures </a:t>
            </a:r>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1"/>
        <p:cNvGrpSpPr/>
        <p:nvPr/>
      </p:nvGrpSpPr>
      <p:grpSpPr>
        <a:xfrm>
          <a:off x="0" y="0"/>
          <a:ext cx="0" cy="0"/>
          <a:chOff x="0" y="0"/>
          <a:chExt cx="0" cy="0"/>
        </a:xfrm>
      </p:grpSpPr>
      <p:grpSp>
        <p:nvGrpSpPr>
          <p:cNvPr id="42" name="Shape 42"/>
          <p:cNvGrpSpPr/>
          <p:nvPr/>
        </p:nvGrpSpPr>
        <p:grpSpPr>
          <a:xfrm>
            <a:off x="0" y="508002"/>
            <a:ext cx="1037850" cy="1355049"/>
            <a:chOff x="0" y="381001"/>
            <a:chExt cx="1037850" cy="1016287"/>
          </a:xfrm>
        </p:grpSpPr>
        <p:sp>
          <p:nvSpPr>
            <p:cNvPr id="43" name="Shape 43"/>
            <p:cNvSpPr/>
            <p:nvPr/>
          </p:nvSpPr>
          <p:spPr>
            <a:xfrm rot="-5400000">
              <a:off x="0" y="381001"/>
              <a:ext cx="808800" cy="808800"/>
            </a:xfrm>
            <a:prstGeom prst="diagStripe">
              <a:avLst>
                <a:gd name="adj" fmla="val 50000"/>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sp>
          <p:nvSpPr>
            <p:cNvPr id="44" name="Shape 44"/>
            <p:cNvSpPr/>
            <p:nvPr/>
          </p:nvSpPr>
          <p:spPr>
            <a:xfrm flipH="1">
              <a:off x="229050" y="588489"/>
              <a:ext cx="808800" cy="808800"/>
            </a:xfrm>
            <a:prstGeom prst="diagStripe">
              <a:avLst>
                <a:gd name="adj" fmla="val 50000"/>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sz="1800"/>
            </a:p>
          </p:txBody>
        </p:sp>
      </p:grpSp>
      <p:sp>
        <p:nvSpPr>
          <p:cNvPr id="45" name="Shape 45"/>
          <p:cNvSpPr txBox="1">
            <a:spLocks noGrp="1"/>
          </p:cNvSpPr>
          <p:nvPr>
            <p:ph type="title"/>
          </p:nvPr>
        </p:nvSpPr>
        <p:spPr>
          <a:xfrm>
            <a:off x="1297500" y="525000"/>
            <a:ext cx="7038900" cy="1218800"/>
          </a:xfrm>
          <a:prstGeom prst="rect">
            <a:avLst/>
          </a:prstGeom>
        </p:spPr>
        <p:txBody>
          <a:bodyPr spcFirstLastPara="1" wrap="square" lIns="91425" tIns="91425" rIns="91425" bIns="91425" anchor="t"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6" name="Shape 46"/>
          <p:cNvSpPr txBox="1">
            <a:spLocks noGrp="1"/>
          </p:cNvSpPr>
          <p:nvPr>
            <p:ph type="body" idx="1"/>
          </p:nvPr>
        </p:nvSpPr>
        <p:spPr>
          <a:xfrm>
            <a:off x="1297500" y="2090067"/>
            <a:ext cx="7038900" cy="38816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7" name="Shape 47"/>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57772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7" name="Rectangle 6"/>
          <p:cNvSpPr/>
          <p:nvPr/>
        </p:nvSpPr>
        <p:spPr>
          <a:xfrm>
            <a:off x="3186953" y="268288"/>
            <a:ext cx="5669280" cy="25603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3200399" y="4171950"/>
            <a:ext cx="5457919" cy="1085850"/>
          </a:xfrm>
        </p:spPr>
        <p:txBody>
          <a:bodyPr>
            <a:normAutofit/>
          </a:bodyPr>
          <a:lstStyle>
            <a:lvl1pPr>
              <a:defRPr sz="4600"/>
            </a:lvl1pPr>
          </a:lstStyle>
          <a:p>
            <a:r>
              <a:rPr lang="en-US" smtClean="0"/>
              <a:t>Click to edit Master title style</a:t>
            </a:r>
            <a:endParaRPr/>
          </a:p>
        </p:txBody>
      </p:sp>
      <p:sp>
        <p:nvSpPr>
          <p:cNvPr id="3" name="Subtitle 2"/>
          <p:cNvSpPr>
            <a:spLocks noGrp="1"/>
          </p:cNvSpPr>
          <p:nvPr>
            <p:ph type="subTitle" idx="1"/>
          </p:nvPr>
        </p:nvSpPr>
        <p:spPr>
          <a:xfrm>
            <a:off x="3200401" y="5257799"/>
            <a:ext cx="5457918" cy="618565"/>
          </a:xfrm>
        </p:spPr>
        <p:txBody>
          <a:bodyPr>
            <a:normAutofit/>
          </a:bodyPr>
          <a:lstStyle>
            <a:lvl1pPr marL="0" indent="0" algn="l">
              <a:spcBef>
                <a:spcPct val="0"/>
              </a:spcBef>
              <a:buNone/>
              <a:defRPr sz="1600">
                <a:solidFill>
                  <a:schemeClr val="tx2"/>
                </a:solidFill>
              </a:defRPr>
            </a:lvl1pPr>
            <a:lvl2pPr marL="457200" indent="0" algn="ctr">
              <a:spcBef>
                <a:spcPct val="0"/>
              </a:spcBef>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3276600" y="389965"/>
            <a:ext cx="5499847" cy="365125"/>
          </a:xfrm>
        </p:spPr>
        <p:txBody>
          <a:bodyPr/>
          <a:lstStyle>
            <a:lvl1pPr>
              <a:defRPr sz="2200" b="0" baseline="0">
                <a:solidFill>
                  <a:schemeClr val="bg1"/>
                </a:solidFill>
              </a:defRPr>
            </a:lvl1pPr>
          </a:lstStyle>
          <a:p>
            <a:fld id="{5125813E-DC51-7643-9211-4F068704860A}" type="datetime1">
              <a:rPr lang="en-US" smtClean="0"/>
              <a:t>4/23/18</a:t>
            </a:fld>
            <a:endParaRPr lang="en-US" dirty="0"/>
          </a:p>
        </p:txBody>
      </p:sp>
      <p:sp>
        <p:nvSpPr>
          <p:cNvPr id="5" name="Footer Placeholder 4"/>
          <p:cNvSpPr>
            <a:spLocks noGrp="1"/>
          </p:cNvSpPr>
          <p:nvPr>
            <p:ph type="ftr" sz="quarter" idx="11"/>
          </p:nvPr>
        </p:nvSpPr>
        <p:spPr>
          <a:xfrm>
            <a:off x="3213847" y="6356350"/>
            <a:ext cx="4734112" cy="365125"/>
          </a:xfrm>
        </p:spPr>
        <p:txBody>
          <a:bodyPr/>
          <a:lstStyle/>
          <a:p>
            <a:r>
              <a:rPr lang="en-US" smtClean="0"/>
              <a:t>sddec18-20 High Resolution ADC Using Delta-Sigma Architectures </a:t>
            </a:r>
            <a:endParaRPr lang="en-US" dirty="0"/>
          </a:p>
        </p:txBody>
      </p:sp>
      <p:sp>
        <p:nvSpPr>
          <p:cNvPr id="6" name="Slide Number Placeholder 5"/>
          <p:cNvSpPr>
            <a:spLocks noGrp="1"/>
          </p:cNvSpPr>
          <p:nvPr>
            <p:ph type="sldNum" sz="quarter" idx="12"/>
          </p:nvPr>
        </p:nvSpPr>
        <p:spPr>
          <a:xfrm>
            <a:off x="8265459" y="6356350"/>
            <a:ext cx="685800" cy="365125"/>
          </a:xfrm>
        </p:spPr>
        <p:txBody>
          <a:bodyPr vert="horz" lIns="91440" tIns="45720" rIns="91440" bIns="45720" rtlCol="0" anchor="ctr"/>
          <a:lstStyle>
            <a:lvl1pPr marL="0" algn="r" defTabSz="914400" rtl="0" eaLnBrk="1" latinLnBrk="0" hangingPunct="1">
              <a:defRPr sz="1100" b="1" kern="1200">
                <a:solidFill>
                  <a:schemeClr val="tx2">
                    <a:lumMod val="60000"/>
                    <a:lumOff val="40000"/>
                  </a:schemeClr>
                </a:solidFill>
                <a:latin typeface="+mn-lt"/>
                <a:ea typeface="+mn-ea"/>
                <a:cs typeface="+mn-cs"/>
              </a:defRPr>
            </a:lvl1pPr>
          </a:lstStyle>
          <a:p>
            <a:fld id="{6E2D2B3B-882E-40F3-A32F-6DD516915044}" type="slidenum">
              <a:rPr lang="en-US" smtClean="0"/>
              <a:pPr/>
              <a:t>‹#›</a:t>
            </a:fld>
            <a:endParaRPr lang="en-US" dirty="0"/>
          </a:p>
        </p:txBody>
      </p:sp>
      <p:sp>
        <p:nvSpPr>
          <p:cNvPr id="9" name="Picture Placeholder 8"/>
          <p:cNvSpPr>
            <a:spLocks noGrp="1"/>
          </p:cNvSpPr>
          <p:nvPr>
            <p:ph type="pic" sz="quarter" idx="13"/>
          </p:nvPr>
        </p:nvSpPr>
        <p:spPr>
          <a:xfrm>
            <a:off x="3200400" y="2877671"/>
            <a:ext cx="5646867" cy="1280160"/>
          </a:xfrm>
        </p:spPr>
        <p:txBody>
          <a:bodyPr/>
          <a:lstStyle>
            <a:lvl1pPr>
              <a:buNone/>
              <a:defRPr/>
            </a:lvl1pPr>
          </a:lstStyle>
          <a:p>
            <a:r>
              <a:rPr lang="en-US" smtClean="0"/>
              <a:t>Drag picture to placeholder or click icon to add</a:t>
            </a:r>
            <a:endParaRPr/>
          </a:p>
        </p:txBody>
      </p:sp>
      <p:sp>
        <p:nvSpPr>
          <p:cNvPr id="10" name="Rectangle 9"/>
          <p:cNvSpPr/>
          <p:nvPr/>
        </p:nvSpPr>
        <p:spPr>
          <a:xfrm>
            <a:off x="268940" y="268288"/>
            <a:ext cx="182880" cy="388685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hf sldNum="0" hd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Content, and Picture">
    <p:spTree>
      <p:nvGrpSpPr>
        <p:cNvPr id="1" name=""/>
        <p:cNvGrpSpPr/>
        <p:nvPr/>
      </p:nvGrpSpPr>
      <p:grpSpPr>
        <a:xfrm>
          <a:off x="0" y="0"/>
          <a:ext cx="0" cy="0"/>
          <a:chOff x="0" y="0"/>
          <a:chExt cx="0" cy="0"/>
        </a:xfrm>
      </p:grpSpPr>
      <p:sp>
        <p:nvSpPr>
          <p:cNvPr id="7" name="Rectangle 6"/>
          <p:cNvSpPr/>
          <p:nvPr/>
        </p:nvSpPr>
        <p:spPr>
          <a:xfrm>
            <a:off x="269875" y="268288"/>
            <a:ext cx="1645920"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fld id="{5125813E-DC51-7643-9211-4F068704860A}" type="datetime1">
              <a:rPr lang="en-US" smtClean="0"/>
              <a:t>4/23/18</a:t>
            </a:fld>
            <a:endParaRPr lang="en-US" dirty="0"/>
          </a:p>
        </p:txBody>
      </p:sp>
      <p:sp>
        <p:nvSpPr>
          <p:cNvPr id="5" name="Footer Placeholder 4"/>
          <p:cNvSpPr>
            <a:spLocks noGrp="1"/>
          </p:cNvSpPr>
          <p:nvPr>
            <p:ph type="ftr" sz="quarter" idx="11"/>
          </p:nvPr>
        </p:nvSpPr>
        <p:spPr>
          <a:xfrm>
            <a:off x="2178423" y="6356350"/>
            <a:ext cx="4926852" cy="365125"/>
          </a:xfrm>
        </p:spPr>
        <p:txBody>
          <a:bodyPr/>
          <a:lstStyle/>
          <a:p>
            <a:r>
              <a:rPr lang="en-US" smtClean="0"/>
              <a:t>sddec18-20 High Resolution ADC Using Delta-Sigma Architectures </a:t>
            </a:r>
            <a:endParaRPr lang="en-US" dirty="0"/>
          </a:p>
        </p:txBody>
      </p:sp>
      <p:sp>
        <p:nvSpPr>
          <p:cNvPr id="6" name="Slide Number Placeholder 5"/>
          <p:cNvSpPr>
            <a:spLocks noGrp="1"/>
          </p:cNvSpPr>
          <p:nvPr>
            <p:ph type="sldNum" sz="quarter" idx="12"/>
          </p:nvPr>
        </p:nvSpPr>
        <p:spPr>
          <a:xfrm>
            <a:off x="331694" y="361016"/>
            <a:ext cx="506506" cy="365125"/>
          </a:xfrm>
        </p:spPr>
        <p:txBody>
          <a:bodyPr/>
          <a:lstStyle/>
          <a:p>
            <a:fld id="{6E2D2B3B-882E-40F3-A32F-6DD516915044}" type="slidenum">
              <a:rPr lang="en-US" smtClean="0"/>
              <a:pPr/>
              <a:t>‹#›</a:t>
            </a:fld>
            <a:endParaRPr lang="en-US" dirty="0"/>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smtClean="0"/>
              <a:t>Drag picture to placeholder or click icon to add</a:t>
            </a:r>
            <a:endParaRPr/>
          </a:p>
        </p:txBody>
      </p:sp>
    </p:spTree>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7758952" y="268288"/>
            <a:ext cx="1099073" cy="6350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09801" y="3429000"/>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2209801"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5562600" y="6356350"/>
            <a:ext cx="1622612" cy="365125"/>
          </a:xfrm>
        </p:spPr>
        <p:txBody>
          <a:bodyPr/>
          <a:lstStyle/>
          <a:p>
            <a:fld id="{F4113BCD-EFCD-954F-91B8-47DEF8319290}" type="datetime1">
              <a:rPr lang="en-US" smtClean="0"/>
              <a:t>4/23/18</a:t>
            </a:fld>
            <a:endParaRPr lang="en-US"/>
          </a:p>
        </p:txBody>
      </p:sp>
      <p:sp>
        <p:nvSpPr>
          <p:cNvPr id="5" name="Footer Placeholder 4"/>
          <p:cNvSpPr>
            <a:spLocks noGrp="1"/>
          </p:cNvSpPr>
          <p:nvPr>
            <p:ph type="ftr" sz="quarter" idx="11"/>
          </p:nvPr>
        </p:nvSpPr>
        <p:spPr>
          <a:xfrm>
            <a:off x="174812" y="6356350"/>
            <a:ext cx="5311588" cy="365125"/>
          </a:xfrm>
        </p:spPr>
        <p:txBody>
          <a:bodyPr/>
          <a:lstStyle/>
          <a:p>
            <a:r>
              <a:rPr lang="en-US" smtClean="0"/>
              <a:t>sddec18-20 High Resolution ADC Using Delta-Sigma Architectures </a:t>
            </a:r>
            <a:endParaRPr lang="en-US" dirty="0"/>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with Picture">
    <p:spTree>
      <p:nvGrpSpPr>
        <p:cNvPr id="1" name=""/>
        <p:cNvGrpSpPr/>
        <p:nvPr/>
      </p:nvGrpSpPr>
      <p:grpSpPr>
        <a:xfrm>
          <a:off x="0" y="0"/>
          <a:ext cx="0" cy="0"/>
          <a:chOff x="0" y="0"/>
          <a:chExt cx="0" cy="0"/>
        </a:xfrm>
      </p:grpSpPr>
      <p:sp>
        <p:nvSpPr>
          <p:cNvPr id="7" name="Rectangle 6"/>
          <p:cNvSpPr/>
          <p:nvPr/>
        </p:nvSpPr>
        <p:spPr>
          <a:xfrm>
            <a:off x="269875" y="4773706"/>
            <a:ext cx="2971800" cy="18445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720354" y="3429001"/>
            <a:ext cx="4966446" cy="1398494"/>
          </a:xfrm>
        </p:spPr>
        <p:txBody>
          <a:bodyPr anchor="b" anchorCtr="0"/>
          <a:lstStyle>
            <a:lvl1pPr algn="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3720354" y="4824414"/>
            <a:ext cx="4966446" cy="1320800"/>
          </a:xfrm>
        </p:spPr>
        <p:txBody>
          <a:bodyPr anchor="t" anchorCtr="0">
            <a:normAutofit/>
          </a:bodyPr>
          <a:lstStyle>
            <a:lvl1pPr marL="0" indent="0" algn="r">
              <a:spcBef>
                <a:spcPts val="0"/>
              </a:spcBef>
              <a:buNone/>
              <a:defRPr sz="16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a:xfrm>
            <a:off x="351212" y="6104965"/>
            <a:ext cx="506506" cy="365125"/>
          </a:xfrm>
        </p:spPr>
        <p:txBody>
          <a:bodyPr/>
          <a:lstStyle/>
          <a:p>
            <a:fld id="{6E2D2B3B-882E-40F3-A32F-6DD516915044}" type="slidenum">
              <a:rPr lang="en-US" smtClean="0"/>
              <a:pPr/>
              <a:t>‹#›</a:t>
            </a:fld>
            <a:endParaRPr lang="en-US" dirty="0"/>
          </a:p>
        </p:txBody>
      </p:sp>
      <p:sp>
        <p:nvSpPr>
          <p:cNvPr id="9" name="Picture Placeholder 8"/>
          <p:cNvSpPr>
            <a:spLocks noGrp="1"/>
          </p:cNvSpPr>
          <p:nvPr>
            <p:ph type="pic" sz="quarter" idx="13"/>
          </p:nvPr>
        </p:nvSpPr>
        <p:spPr>
          <a:xfrm>
            <a:off x="269874" y="268288"/>
            <a:ext cx="2971800" cy="4438650"/>
          </a:xfrm>
        </p:spPr>
        <p:txBody>
          <a:bodyPr/>
          <a:lstStyle>
            <a:lvl1pPr>
              <a:buNone/>
              <a:defRPr/>
            </a:lvl1pPr>
          </a:lstStyle>
          <a:p>
            <a:r>
              <a:rPr lang="en-US" smtClean="0"/>
              <a:t>Drag picture to placeholder or click icon to add</a:t>
            </a:r>
            <a:endParaRPr/>
          </a:p>
        </p:txBody>
      </p:sp>
    </p:spTree>
  </p:cSld>
  <p:clrMapOvr>
    <a:masterClrMapping/>
  </p:clrMapOvr>
  <p:hf sldNum="0"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28244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3CF0196-2FAD-244C-9866-3130E71FCD1B}" type="datetime1">
              <a:rPr lang="en-US" smtClean="0"/>
              <a:t>4/23/18</a:t>
            </a:fld>
            <a:endParaRPr lang="en-US"/>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88352" cy="1143000"/>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279391" y="2054132"/>
            <a:ext cx="3566160" cy="639762"/>
          </a:xfrm>
        </p:spPr>
        <p:txBody>
          <a:bodyPr anchor="b">
            <a:noAutofit/>
          </a:bodyPr>
          <a:lstStyle>
            <a:lvl1pPr marL="0" indent="0" algn="ctr">
              <a:spcBef>
                <a:spcPct val="0"/>
              </a:spcBef>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279391" y="2689411"/>
            <a:ext cx="3566160" cy="3436751"/>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4008FEE-9A59-B345-8E13-739704603563}" type="datetime1">
              <a:rPr lang="en-US" smtClean="0"/>
              <a:t>4/23/18</a:t>
            </a:fld>
            <a:endParaRPr lang="en-US"/>
          </a:p>
        </p:txBody>
      </p:sp>
      <p:sp>
        <p:nvSpPr>
          <p:cNvPr id="8" name="Footer Placeholder 7"/>
          <p:cNvSpPr>
            <a:spLocks noGrp="1"/>
          </p:cNvSpPr>
          <p:nvPr>
            <p:ph type="ftr" sz="quarter" idx="11"/>
          </p:nvPr>
        </p:nvSpPr>
        <p:spPr/>
        <p:txBody>
          <a:bodyPr/>
          <a:lstStyle/>
          <a:p>
            <a:r>
              <a:rPr lang="en-US" smtClean="0"/>
              <a:t>sddec18-20 High Resolution ADC Using Delta-Sigma Architectures </a:t>
            </a:r>
            <a:endParaRPr lang="en-US"/>
          </a:p>
        </p:txBody>
      </p:sp>
      <p:sp>
        <p:nvSpPr>
          <p:cNvPr id="9" name="Slide Number Placeholder 8"/>
          <p:cNvSpPr>
            <a:spLocks noGrp="1"/>
          </p:cNvSpPr>
          <p:nvPr>
            <p:ph type="sldNum" sz="quarter" idx="12"/>
          </p:nvPr>
        </p:nvSpPr>
        <p:spPr/>
        <p:txBody>
          <a:bodyPr/>
          <a:lstStyle/>
          <a:p>
            <a:fld id="{6E2D2B3B-882E-40F3-A32F-6DD51691504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5125813E-DC51-7643-9211-4F068704860A}" type="datetime1">
              <a:rPr lang="en-US" smtClean="0"/>
              <a:t>4/23/18</a:t>
            </a:fld>
            <a:endParaRPr lang="en-US" dirty="0"/>
          </a:p>
        </p:txBody>
      </p:sp>
      <p:sp>
        <p:nvSpPr>
          <p:cNvPr id="6" name="Footer Placeholder 5"/>
          <p:cNvSpPr>
            <a:spLocks noGrp="1"/>
          </p:cNvSpPr>
          <p:nvPr>
            <p:ph type="ftr" sz="quarter" idx="11"/>
          </p:nvPr>
        </p:nvSpPr>
        <p:spPr/>
        <p:txBody>
          <a:bodyPr/>
          <a:lstStyle/>
          <a:p>
            <a:r>
              <a:rPr lang="en-US" smtClean="0"/>
              <a:t>sddec18-20 High Resolution ADC Using Delta-Sigma Architectures </a:t>
            </a:r>
            <a:endParaRPr lang="en-US" dirty="0"/>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dirty="0"/>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cSld>
  <p:clrMapOvr>
    <a:masterClrMapping/>
  </p:clrMapOvr>
  <p:hf sldNum="0" hd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199" y="914400"/>
            <a:ext cx="6508377" cy="1143000"/>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457199" y="2209800"/>
            <a:ext cx="6508377" cy="39163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7198659" y="6356350"/>
            <a:ext cx="1752600" cy="365125"/>
          </a:xfrm>
          <a:prstGeom prst="rect">
            <a:avLst/>
          </a:prstGeom>
        </p:spPr>
        <p:txBody>
          <a:bodyPr vert="horz" lIns="91440" tIns="45720" rIns="91440" bIns="45720" rtlCol="0" anchor="ctr"/>
          <a:lstStyle>
            <a:lvl1pPr algn="r">
              <a:defRPr sz="1100" b="1">
                <a:solidFill>
                  <a:schemeClr val="tx2">
                    <a:lumMod val="60000"/>
                    <a:lumOff val="40000"/>
                  </a:schemeClr>
                </a:solidFill>
              </a:defRPr>
            </a:lvl1pPr>
          </a:lstStyle>
          <a:p>
            <a:fld id="{5125813E-DC51-7643-9211-4F068704860A}" type="datetime1">
              <a:rPr lang="en-US" smtClean="0"/>
              <a:t>4/23/18</a:t>
            </a:fld>
            <a:endParaRPr lang="en-US" dirty="0"/>
          </a:p>
        </p:txBody>
      </p:sp>
      <p:sp>
        <p:nvSpPr>
          <p:cNvPr id="5" name="Footer Placeholder 4"/>
          <p:cNvSpPr>
            <a:spLocks noGrp="1"/>
          </p:cNvSpPr>
          <p:nvPr>
            <p:ph type="ftr" sz="quarter" idx="3"/>
          </p:nvPr>
        </p:nvSpPr>
        <p:spPr>
          <a:xfrm>
            <a:off x="174812" y="6356350"/>
            <a:ext cx="6007100" cy="365125"/>
          </a:xfrm>
          <a:prstGeom prst="rect">
            <a:avLst/>
          </a:prstGeom>
        </p:spPr>
        <p:txBody>
          <a:bodyPr vert="horz" lIns="91440" tIns="45720" rIns="91440" bIns="45720" rtlCol="0" anchor="ctr"/>
          <a:lstStyle>
            <a:lvl1pPr algn="l">
              <a:defRPr sz="1100" b="1">
                <a:solidFill>
                  <a:schemeClr val="tx2">
                    <a:lumMod val="60000"/>
                    <a:lumOff val="40000"/>
                  </a:schemeClr>
                </a:solidFill>
              </a:defRPr>
            </a:lvl1pPr>
          </a:lstStyle>
          <a:p>
            <a:r>
              <a:rPr lang="en-US" smtClean="0"/>
              <a:t>sddec18-20 High Resolution ADC Using Delta-Sigma Architectures </a:t>
            </a:r>
            <a:endParaRPr lang="en-US" dirty="0"/>
          </a:p>
        </p:txBody>
      </p:sp>
      <p:sp>
        <p:nvSpPr>
          <p:cNvPr id="6" name="Slide Number Placeholder 5"/>
          <p:cNvSpPr>
            <a:spLocks noGrp="1"/>
          </p:cNvSpPr>
          <p:nvPr>
            <p:ph type="sldNum" sz="quarter" idx="4"/>
          </p:nvPr>
        </p:nvSpPr>
        <p:spPr>
          <a:xfrm>
            <a:off x="8256494" y="361016"/>
            <a:ext cx="506506" cy="365125"/>
          </a:xfrm>
          <a:prstGeom prst="rect">
            <a:avLst/>
          </a:prstGeom>
        </p:spPr>
        <p:txBody>
          <a:bodyPr vert="horz" lIns="91440" tIns="45720" rIns="91440" bIns="45720" rtlCol="0" anchor="ctr"/>
          <a:lstStyle>
            <a:lvl1pPr algn="r">
              <a:defRPr sz="2200" b="1">
                <a:solidFill>
                  <a:schemeClr val="bg1"/>
                </a:solidFill>
              </a:defRPr>
            </a:lvl1pPr>
          </a:lstStyle>
          <a:p>
            <a:fld id="{6E2D2B3B-882E-40F3-A32F-6DD51691504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3" r:id="rId1"/>
    <p:sldLayoutId id="2147483964" r:id="rId2"/>
    <p:sldLayoutId id="2147483965" r:id="rId3"/>
    <p:sldLayoutId id="2147483966" r:id="rId4"/>
    <p:sldLayoutId id="2147483967" r:id="rId5"/>
    <p:sldLayoutId id="2147483968" r:id="rId6"/>
    <p:sldLayoutId id="2147483969" r:id="rId7"/>
    <p:sldLayoutId id="2147483970" r:id="rId8"/>
    <p:sldLayoutId id="2147483971" r:id="rId9"/>
    <p:sldLayoutId id="2147483972" r:id="rId10"/>
    <p:sldLayoutId id="2147483973" r:id="rId11"/>
    <p:sldLayoutId id="2147483974" r:id="rId12"/>
    <p:sldLayoutId id="2147483975" r:id="rId13"/>
    <p:sldLayoutId id="2147483976" r:id="rId14"/>
    <p:sldLayoutId id="2147483977" r:id="rId15"/>
    <p:sldLayoutId id="2147483978" r:id="rId16"/>
    <p:sldLayoutId id="2147483979" r:id="rId17"/>
    <p:sldLayoutId id="2147483980" r:id="rId18"/>
    <p:sldLayoutId id="2147483981" r:id="rId19"/>
    <p:sldLayoutId id="2147483982" r:id="rId20"/>
  </p:sldLayoutIdLst>
  <p:hf sldNum="0" hdr="0" dt="0"/>
  <p:txStyles>
    <p:titleStyle>
      <a:lvl1pPr algn="l" defTabSz="914400" rtl="0" eaLnBrk="1" latinLnBrk="0" hangingPunct="1">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00000"/>
        <a:buFont typeface="Wingdings 2" pitchFamily="18" charset="2"/>
        <a:buChar char="¡"/>
        <a:defRPr sz="2000" kern="1200">
          <a:solidFill>
            <a:schemeClr val="tx2"/>
          </a:solidFill>
          <a:latin typeface="+mn-lt"/>
          <a:ea typeface="+mn-ea"/>
          <a:cs typeface="+mn-cs"/>
        </a:defRPr>
      </a:lvl1pPr>
      <a:lvl2pPr marL="4572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2pPr>
      <a:lvl3pPr marL="6858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3pPr>
      <a:lvl4pPr marL="914400" indent="-228600" algn="l" defTabSz="914400" rtl="0" eaLnBrk="1" latinLnBrk="0" hangingPunct="1">
        <a:spcBef>
          <a:spcPts val="600"/>
        </a:spcBef>
        <a:buClr>
          <a:schemeClr val="accent1">
            <a:lumMod val="50000"/>
          </a:schemeClr>
        </a:buClr>
        <a:buSzPct val="100000"/>
        <a:buFont typeface="Wingdings 2" pitchFamily="18" charset="2"/>
        <a:buChar char="¡"/>
        <a:defRPr sz="1800" kern="1200">
          <a:solidFill>
            <a:schemeClr val="tx2"/>
          </a:solidFill>
          <a:latin typeface="+mn-lt"/>
          <a:ea typeface="+mn-ea"/>
          <a:cs typeface="+mn-cs"/>
        </a:defRPr>
      </a:lvl4pPr>
      <a:lvl5pPr marL="1143000" indent="-228600" algn="l" defTabSz="914400" rtl="0" eaLnBrk="1" latinLnBrk="0" hangingPunct="1">
        <a:spcBef>
          <a:spcPts val="600"/>
        </a:spcBef>
        <a:buClr>
          <a:schemeClr val="accent1"/>
        </a:buClr>
        <a:buSzPct val="100000"/>
        <a:buFont typeface="Wingdings 2" pitchFamily="18" charset="2"/>
        <a:buChar char="¡"/>
        <a:defRPr sz="1800" kern="1200">
          <a:solidFill>
            <a:schemeClr val="tx2"/>
          </a:solidFill>
          <a:latin typeface="+mn-lt"/>
          <a:ea typeface="+mn-ea"/>
          <a:cs typeface="+mn-cs"/>
        </a:defRPr>
      </a:lvl5pPr>
      <a:lvl6pPr marL="1377950"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6pPr>
      <a:lvl7pPr marL="1603375" indent="-228600" algn="l" defTabSz="914400" rtl="0" eaLnBrk="1" latinLnBrk="0" hangingPunct="1">
        <a:spcBef>
          <a:spcPct val="20000"/>
        </a:spcBef>
        <a:buClr>
          <a:schemeClr val="accent1"/>
        </a:buClr>
        <a:buFont typeface="Wingdings 2" pitchFamily="18" charset="2"/>
        <a:buChar char=""/>
        <a:defRPr lang="en-US" sz="1800" kern="1200" dirty="0" smtClean="0">
          <a:solidFill>
            <a:schemeClr val="tx2"/>
          </a:solidFill>
          <a:latin typeface="+mn-lt"/>
          <a:ea typeface="+mn-ea"/>
          <a:cs typeface="+mn-cs"/>
        </a:defRPr>
      </a:lvl7pPr>
      <a:lvl8pPr marL="1830388" indent="-228600"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2"/>
          </a:solidFill>
          <a:latin typeface="+mn-lt"/>
          <a:ea typeface="+mn-ea"/>
          <a:cs typeface="+mn-cs"/>
        </a:defRPr>
      </a:lvl8pPr>
      <a:lvl9pPr marL="2057400" indent="-228600" algn="l" defTabSz="914400" rtl="0" eaLnBrk="1" latinLnBrk="0" hangingPunct="1">
        <a:spcBef>
          <a:spcPct val="20000"/>
        </a:spcBef>
        <a:buClr>
          <a:schemeClr val="accent1"/>
        </a:buClr>
        <a:buFont typeface="Wingdings 2" pitchFamily="18" charset="2"/>
        <a:buChar char=""/>
        <a:defRPr lang="en-US" sz="1800" kern="1200" dirty="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sddec18-20.sd.ece.iastate.ed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 Id="rId3" Type="http://schemas.openxmlformats.org/officeDocument/2006/relationships/image" Target="../media/image16.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1" Type="http://schemas.openxmlformats.org/officeDocument/2006/relationships/slideLayout" Target="../slideLayouts/slideLayout20.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 Id="rId3" Type="http://schemas.openxmlformats.org/officeDocument/2006/relationships/image" Target="../media/image25.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5.xml"/><Relationship Id="rId3" Type="http://schemas.openxmlformats.org/officeDocument/2006/relationships/image" Target="../media/image26.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8.xml"/><Relationship Id="rId3" Type="http://schemas.openxmlformats.org/officeDocument/2006/relationships/image" Target="../media/image29.gi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6010" y="1037167"/>
            <a:ext cx="6170324" cy="2219227"/>
          </a:xfrm>
        </p:spPr>
        <p:txBody>
          <a:bodyPr/>
          <a:lstStyle/>
          <a:p>
            <a:r>
              <a:rPr lang="en-US" b="1" dirty="0" smtClean="0">
                <a:solidFill>
                  <a:schemeClr val="tx1"/>
                </a:solidFill>
              </a:rPr>
              <a:t>High-Resolution ADC Using Delta-Sigma Architectures </a:t>
            </a:r>
            <a:endParaRPr lang="en-US" b="1" dirty="0">
              <a:solidFill>
                <a:schemeClr val="tx1"/>
              </a:solidFill>
            </a:endParaRPr>
          </a:p>
        </p:txBody>
      </p:sp>
      <p:sp>
        <p:nvSpPr>
          <p:cNvPr id="3" name="Subtitle 2"/>
          <p:cNvSpPr>
            <a:spLocks noGrp="1"/>
          </p:cNvSpPr>
          <p:nvPr>
            <p:ph type="subTitle" idx="1"/>
          </p:nvPr>
        </p:nvSpPr>
        <p:spPr>
          <a:xfrm>
            <a:off x="1388716" y="4718501"/>
            <a:ext cx="6461760" cy="1518629"/>
          </a:xfrm>
        </p:spPr>
        <p:txBody>
          <a:bodyPr>
            <a:normAutofit/>
          </a:bodyPr>
          <a:lstStyle/>
          <a:p>
            <a:pPr algn="ctr"/>
            <a:r>
              <a:rPr lang="en-US" dirty="0"/>
              <a:t>s</a:t>
            </a:r>
            <a:r>
              <a:rPr lang="en-US" dirty="0" smtClean="0"/>
              <a:t>ddec18-20</a:t>
            </a:r>
          </a:p>
          <a:p>
            <a:pPr algn="ctr"/>
            <a:r>
              <a:rPr lang="en-US" dirty="0">
                <a:hlinkClick r:id="rId2"/>
              </a:rPr>
              <a:t>http://sddec18-20.</a:t>
            </a:r>
            <a:r>
              <a:rPr lang="en-US" dirty="0" smtClean="0">
                <a:hlinkClick r:id="rId2"/>
              </a:rPr>
              <a:t>sd.ece.iastate.edu</a:t>
            </a:r>
            <a:endParaRPr lang="en-US" dirty="0" smtClean="0"/>
          </a:p>
          <a:p>
            <a:pPr algn="ctr"/>
            <a:r>
              <a:rPr lang="en-US" dirty="0" smtClean="0"/>
              <a:t>Advisor: Professor Randall Geiger </a:t>
            </a:r>
          </a:p>
          <a:p>
            <a:pPr algn="ctr"/>
            <a:r>
              <a:rPr lang="en-US" dirty="0" smtClean="0"/>
              <a:t>Clients: Professor Randall Geiger and Professor </a:t>
            </a:r>
            <a:r>
              <a:rPr lang="en-US" dirty="0" err="1" smtClean="0"/>
              <a:t>Degang</a:t>
            </a:r>
            <a:r>
              <a:rPr lang="en-US" dirty="0" smtClean="0"/>
              <a:t> Chen</a:t>
            </a:r>
          </a:p>
        </p:txBody>
      </p:sp>
    </p:spTree>
    <p:extLst>
      <p:ext uri="{BB962C8B-B14F-4D97-AF65-F5344CB8AC3E}">
        <p14:creationId xmlns:p14="http://schemas.microsoft.com/office/powerpoint/2010/main" val="19977720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916" y="2240429"/>
            <a:ext cx="3423751" cy="1048684"/>
          </a:xfrm>
        </p:spPr>
        <p:txBody>
          <a:bodyPr>
            <a:normAutofit fontScale="90000"/>
          </a:bodyPr>
          <a:lstStyle/>
          <a:p>
            <a:r>
              <a:rPr lang="en-US" b="1" dirty="0" smtClean="0">
                <a:solidFill>
                  <a:schemeClr val="tx1"/>
                </a:solidFill>
              </a:rPr>
              <a:t>System Design Blocks </a:t>
            </a:r>
            <a:endParaRPr lang="en-US" b="1" dirty="0">
              <a:solidFill>
                <a:schemeClr val="tx1"/>
              </a:solidFill>
            </a:endParaRPr>
          </a:p>
        </p:txBody>
      </p:sp>
      <p:sp>
        <p:nvSpPr>
          <p:cNvPr id="5"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2626480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39750"/>
            <a:ext cx="6508377" cy="797983"/>
          </a:xfrm>
        </p:spPr>
        <p:txBody>
          <a:bodyPr/>
          <a:lstStyle/>
          <a:p>
            <a:r>
              <a:rPr lang="en-US" dirty="0" smtClean="0"/>
              <a:t>Clock</a:t>
            </a:r>
            <a:endParaRPr lang="en-US" dirty="0"/>
          </a:p>
        </p:txBody>
      </p:sp>
      <p:pic>
        <p:nvPicPr>
          <p:cNvPr id="5" name="Content Placeholder 4" descr="Screen Shot 2018-04-23 at 4.51.58 AM.png"/>
          <p:cNvPicPr>
            <a:picLocks noGrp="1" noChangeAspect="1"/>
          </p:cNvPicPr>
          <p:nvPr>
            <p:ph idx="1"/>
          </p:nvPr>
        </p:nvPicPr>
        <p:blipFill>
          <a:blip r:embed="rId2">
            <a:extLst>
              <a:ext uri="{28A0092B-C50C-407E-A947-70E740481C1C}">
                <a14:useLocalDpi xmlns:a14="http://schemas.microsoft.com/office/drawing/2010/main" val="0"/>
              </a:ext>
            </a:extLst>
          </a:blip>
          <a:srcRect l="3250" r="3250"/>
          <a:stretch>
            <a:fillRect/>
          </a:stretch>
        </p:blipFill>
        <p:spPr>
          <a:xfrm>
            <a:off x="457199" y="1660022"/>
            <a:ext cx="6760634" cy="2832986"/>
          </a:xfrm>
        </p:spPr>
      </p:pic>
      <p:sp>
        <p:nvSpPr>
          <p:cNvPr id="6" name="TextBox 5"/>
          <p:cNvSpPr txBox="1"/>
          <p:nvPr/>
        </p:nvSpPr>
        <p:spPr>
          <a:xfrm>
            <a:off x="457199" y="4581121"/>
            <a:ext cx="6675968" cy="615553"/>
          </a:xfrm>
          <a:prstGeom prst="rect">
            <a:avLst/>
          </a:prstGeom>
          <a:noFill/>
        </p:spPr>
        <p:txBody>
          <a:bodyPr wrap="square" rtlCol="0">
            <a:spAutoFit/>
          </a:bodyPr>
          <a:lstStyle/>
          <a:p>
            <a:r>
              <a:rPr lang="en-US" sz="1700" dirty="0" smtClean="0"/>
              <a:t>A ring oscillator with 23 inverters for the main clock (1638.4kHz)</a:t>
            </a:r>
          </a:p>
          <a:p>
            <a:r>
              <a:rPr lang="en-US" sz="1700" dirty="0" smtClean="0"/>
              <a:t>This splits into 4 clock signals (102.4kHz)</a:t>
            </a:r>
            <a:endParaRPr lang="en-US" sz="1700" dirty="0"/>
          </a:p>
        </p:txBody>
      </p:sp>
      <p:sp>
        <p:nvSpPr>
          <p:cNvPr id="7"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427231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82910"/>
            <a:ext cx="6508377" cy="616604"/>
          </a:xfrm>
        </p:spPr>
        <p:txBody>
          <a:bodyPr/>
          <a:lstStyle/>
          <a:p>
            <a:r>
              <a:rPr lang="en-US" dirty="0" smtClean="0"/>
              <a:t>Temperature Sensor</a:t>
            </a:r>
            <a:endParaRPr lang="en-US" dirty="0"/>
          </a:p>
        </p:txBody>
      </p:sp>
      <p:pic>
        <p:nvPicPr>
          <p:cNvPr id="5" name="Content Placeholder 4" descr="Screen Shot 2018-04-23 at 4.58.12 AM.png"/>
          <p:cNvPicPr>
            <a:picLocks noGrp="1" noChangeAspect="1"/>
          </p:cNvPicPr>
          <p:nvPr>
            <p:ph idx="1"/>
          </p:nvPr>
        </p:nvPicPr>
        <p:blipFill>
          <a:blip r:embed="rId2">
            <a:extLst>
              <a:ext uri="{28A0092B-C50C-407E-A947-70E740481C1C}">
                <a14:useLocalDpi xmlns:a14="http://schemas.microsoft.com/office/drawing/2010/main" val="0"/>
              </a:ext>
            </a:extLst>
          </a:blip>
          <a:srcRect t="8095" b="8095"/>
          <a:stretch>
            <a:fillRect/>
          </a:stretch>
        </p:blipFill>
        <p:spPr>
          <a:xfrm>
            <a:off x="1" y="1199514"/>
            <a:ext cx="7212160" cy="3700569"/>
          </a:xfrm>
        </p:spPr>
      </p:pic>
      <p:sp>
        <p:nvSpPr>
          <p:cNvPr id="6" name="TextBox 5"/>
          <p:cNvSpPr txBox="1"/>
          <p:nvPr/>
        </p:nvSpPr>
        <p:spPr>
          <a:xfrm>
            <a:off x="383116" y="5051307"/>
            <a:ext cx="8506884" cy="877163"/>
          </a:xfrm>
          <a:prstGeom prst="rect">
            <a:avLst/>
          </a:prstGeom>
          <a:noFill/>
        </p:spPr>
        <p:txBody>
          <a:bodyPr wrap="square" rtlCol="0">
            <a:spAutoFit/>
          </a:bodyPr>
          <a:lstStyle/>
          <a:p>
            <a:r>
              <a:rPr lang="en-US" sz="1700" dirty="0" smtClean="0"/>
              <a:t>A diode is a temperature dependent device. </a:t>
            </a:r>
            <a:r>
              <a:rPr lang="en-US" sz="1700" dirty="0"/>
              <a:t>B</a:t>
            </a:r>
            <a:r>
              <a:rPr lang="en-US" sz="1700" dirty="0" smtClean="0"/>
              <a:t>y fixing the current across the diode the voltage across the diode will change with thermal voltage. The output of the sensor will be the input to the modulator</a:t>
            </a:r>
            <a:endParaRPr lang="en-US" sz="1700" dirty="0"/>
          </a:p>
        </p:txBody>
      </p:sp>
      <p:sp>
        <p:nvSpPr>
          <p:cNvPr id="7"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5979417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31076"/>
            <a:ext cx="6508377" cy="635562"/>
          </a:xfrm>
        </p:spPr>
        <p:txBody>
          <a:bodyPr/>
          <a:lstStyle/>
          <a:p>
            <a:r>
              <a:rPr lang="en-US" dirty="0" smtClean="0"/>
              <a:t>Modulator </a:t>
            </a:r>
            <a:endParaRPr lang="en-US" dirty="0"/>
          </a:p>
        </p:txBody>
      </p:sp>
      <p:pic>
        <p:nvPicPr>
          <p:cNvPr id="5" name="Content Placeholder 4" descr="Screen Shot 2018-04-23 at 5.17.10 AM.png"/>
          <p:cNvPicPr>
            <a:picLocks noGrp="1" noChangeAspect="1"/>
          </p:cNvPicPr>
          <p:nvPr>
            <p:ph idx="1"/>
          </p:nvPr>
        </p:nvPicPr>
        <p:blipFill>
          <a:blip r:embed="rId2">
            <a:extLst>
              <a:ext uri="{28A0092B-C50C-407E-A947-70E740481C1C}">
                <a14:useLocalDpi xmlns:a14="http://schemas.microsoft.com/office/drawing/2010/main" val="0"/>
              </a:ext>
            </a:extLst>
          </a:blip>
          <a:srcRect l="17208" r="17208"/>
          <a:stretch>
            <a:fillRect/>
          </a:stretch>
        </p:blipFill>
        <p:spPr>
          <a:xfrm>
            <a:off x="169333" y="1389193"/>
            <a:ext cx="7055232" cy="3187697"/>
          </a:xfrm>
        </p:spPr>
      </p:pic>
      <p:sp>
        <p:nvSpPr>
          <p:cNvPr id="6" name="TextBox 5"/>
          <p:cNvSpPr txBox="1"/>
          <p:nvPr/>
        </p:nvSpPr>
        <p:spPr>
          <a:xfrm>
            <a:off x="319614" y="4576890"/>
            <a:ext cx="8665635" cy="913070"/>
          </a:xfrm>
          <a:prstGeom prst="rect">
            <a:avLst/>
          </a:prstGeom>
          <a:noFill/>
        </p:spPr>
        <p:txBody>
          <a:bodyPr wrap="square" rtlCol="0">
            <a:spAutoFit/>
          </a:bodyPr>
          <a:lstStyle/>
          <a:p>
            <a:r>
              <a:rPr lang="en-US" sz="2000" baseline="30000" dirty="0"/>
              <a:t>The modulator takes the analog output of the temperature sensor as its input, and outputs a digital signal that contains the temperature data in the form of a data stream whose proportion of 1’s to total values in a 10-millisecond time span is equal to the magnitude of the input voltage to the modulator relative to the input voltage range.</a:t>
            </a:r>
            <a:endParaRPr lang="en-US" sz="2000" dirty="0"/>
          </a:p>
        </p:txBody>
      </p:sp>
      <p:sp>
        <p:nvSpPr>
          <p:cNvPr id="7"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3910911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1583"/>
            <a:ext cx="6508377" cy="774798"/>
          </a:xfrm>
        </p:spPr>
        <p:txBody>
          <a:bodyPr/>
          <a:lstStyle/>
          <a:p>
            <a:r>
              <a:rPr lang="en-US" dirty="0" smtClean="0"/>
              <a:t>Integrator </a:t>
            </a:r>
            <a:endParaRPr lang="en-US" dirty="0"/>
          </a:p>
        </p:txBody>
      </p:sp>
      <p:pic>
        <p:nvPicPr>
          <p:cNvPr id="5" name="Content Placeholder 4" descr="Screen Shot 2018-04-23 at 5.27.14 AM.png"/>
          <p:cNvPicPr>
            <a:picLocks noGrp="1" noChangeAspect="1"/>
          </p:cNvPicPr>
          <p:nvPr>
            <p:ph idx="1"/>
          </p:nvPr>
        </p:nvPicPr>
        <p:blipFill>
          <a:blip r:embed="rId3" cstate="email">
            <a:extLst>
              <a:ext uri="{28A0092B-C50C-407E-A947-70E740481C1C}">
                <a14:useLocalDpi xmlns:a14="http://schemas.microsoft.com/office/drawing/2010/main" val="0"/>
              </a:ext>
            </a:extLst>
          </a:blip>
          <a:srcRect l="-533" r="-533"/>
          <a:stretch>
            <a:fillRect/>
          </a:stretch>
        </p:blipFill>
        <p:spPr>
          <a:xfrm>
            <a:off x="182031" y="1166381"/>
            <a:ext cx="7088719" cy="3342119"/>
          </a:xfrm>
        </p:spPr>
      </p:pic>
      <p:sp>
        <p:nvSpPr>
          <p:cNvPr id="6" name="TextBox 5"/>
          <p:cNvSpPr txBox="1"/>
          <p:nvPr/>
        </p:nvSpPr>
        <p:spPr>
          <a:xfrm>
            <a:off x="284342" y="4642002"/>
            <a:ext cx="8584491" cy="1677382"/>
          </a:xfrm>
          <a:prstGeom prst="rect">
            <a:avLst/>
          </a:prstGeom>
          <a:noFill/>
        </p:spPr>
        <p:txBody>
          <a:bodyPr wrap="square" rtlCol="0">
            <a:spAutoFit/>
          </a:bodyPr>
          <a:lstStyle/>
          <a:p>
            <a:r>
              <a:rPr lang="en-US" sz="1700" dirty="0" smtClean="0"/>
              <a:t>The integrator generates a saw tooth wave.</a:t>
            </a:r>
            <a:r>
              <a:rPr lang="en-US" sz="1700" dirty="0"/>
              <a:t> The voltage output of the integrator progresses in a negative or positive direction depending on the sign of the input voltage</a:t>
            </a:r>
            <a:r>
              <a:rPr lang="en-US" sz="1700" dirty="0" smtClean="0"/>
              <a:t>. </a:t>
            </a:r>
            <a:r>
              <a:rPr lang="en-US" sz="1700" dirty="0"/>
              <a:t>The slope of this progression depends on the magnitude of the input </a:t>
            </a:r>
            <a:r>
              <a:rPr lang="en-US" sz="1700" dirty="0" smtClean="0"/>
              <a:t>voltage. The output of the integrator will be the input to the </a:t>
            </a:r>
            <a:r>
              <a:rPr lang="en-US" sz="1700" dirty="0" smtClean="0"/>
              <a:t>dynamic </a:t>
            </a:r>
            <a:r>
              <a:rPr lang="en-US" sz="1700" dirty="0"/>
              <a:t>c</a:t>
            </a:r>
            <a:r>
              <a:rPr lang="en-US" sz="1700" dirty="0" smtClean="0"/>
              <a:t>omparator </a:t>
            </a:r>
            <a:endParaRPr lang="en-US" sz="1700" dirty="0"/>
          </a:p>
          <a:p>
            <a:r>
              <a:rPr lang="en-US" dirty="0" smtClean="0"/>
              <a:t> </a:t>
            </a:r>
            <a:endParaRPr lang="en-US" dirty="0"/>
          </a:p>
        </p:txBody>
      </p:sp>
      <p:sp>
        <p:nvSpPr>
          <p:cNvPr id="7"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708508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6003"/>
            <a:ext cx="6508377" cy="844098"/>
          </a:xfrm>
        </p:spPr>
        <p:txBody>
          <a:bodyPr/>
          <a:lstStyle/>
          <a:p>
            <a:r>
              <a:rPr lang="en-US" dirty="0" smtClean="0"/>
              <a:t>Switched Capacitors </a:t>
            </a:r>
            <a:endParaRPr lang="en-US" dirty="0"/>
          </a:p>
        </p:txBody>
      </p:sp>
      <p:pic>
        <p:nvPicPr>
          <p:cNvPr id="5" name="Content Placeholder 4" descr="Screen Shot 2018-04-23 at 5.34.59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5305" b="-5305"/>
          <a:stretch>
            <a:fillRect/>
          </a:stretch>
        </p:blipFill>
        <p:spPr>
          <a:xfrm>
            <a:off x="457199" y="1860830"/>
            <a:ext cx="4014866" cy="2415913"/>
          </a:xfrm>
        </p:spPr>
      </p:pic>
      <p:pic>
        <p:nvPicPr>
          <p:cNvPr id="6" name="Picture 5" descr="Screen Shot 2018-04-23 at 5.35.07 AM.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61627" y="1934633"/>
            <a:ext cx="4337916" cy="2342110"/>
          </a:xfrm>
          <a:prstGeom prst="rect">
            <a:avLst/>
          </a:prstGeom>
        </p:spPr>
      </p:pic>
      <p:sp>
        <p:nvSpPr>
          <p:cNvPr id="7" name="TextBox 6"/>
          <p:cNvSpPr txBox="1"/>
          <p:nvPr/>
        </p:nvSpPr>
        <p:spPr>
          <a:xfrm>
            <a:off x="1445119" y="4292350"/>
            <a:ext cx="1755281" cy="369332"/>
          </a:xfrm>
          <a:prstGeom prst="rect">
            <a:avLst/>
          </a:prstGeom>
          <a:noFill/>
        </p:spPr>
        <p:txBody>
          <a:bodyPr wrap="square" rtlCol="0">
            <a:spAutoFit/>
          </a:bodyPr>
          <a:lstStyle/>
          <a:p>
            <a:r>
              <a:rPr lang="en-US" dirty="0" smtClean="0"/>
              <a:t>Non-Inverting</a:t>
            </a:r>
            <a:endParaRPr lang="en-US" dirty="0"/>
          </a:p>
        </p:txBody>
      </p:sp>
      <p:sp>
        <p:nvSpPr>
          <p:cNvPr id="8" name="TextBox 7"/>
          <p:cNvSpPr txBox="1"/>
          <p:nvPr/>
        </p:nvSpPr>
        <p:spPr>
          <a:xfrm>
            <a:off x="6358967" y="4292616"/>
            <a:ext cx="1164884" cy="369332"/>
          </a:xfrm>
          <a:prstGeom prst="rect">
            <a:avLst/>
          </a:prstGeom>
          <a:noFill/>
        </p:spPr>
        <p:txBody>
          <a:bodyPr wrap="square" rtlCol="0">
            <a:spAutoFit/>
          </a:bodyPr>
          <a:lstStyle/>
          <a:p>
            <a:r>
              <a:rPr lang="en-US" dirty="0" smtClean="0"/>
              <a:t>Inverting</a:t>
            </a:r>
            <a:endParaRPr lang="en-US" dirty="0"/>
          </a:p>
        </p:txBody>
      </p:sp>
      <p:pic>
        <p:nvPicPr>
          <p:cNvPr id="10" name="Picture 9" descr="Screen Shot 2018-04-23 at 5.38.51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0027" y="4688630"/>
            <a:ext cx="2743200" cy="1054100"/>
          </a:xfrm>
          <a:prstGeom prst="rect">
            <a:avLst/>
          </a:prstGeom>
        </p:spPr>
      </p:pic>
      <p:sp>
        <p:nvSpPr>
          <p:cNvPr id="9"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8052357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23866"/>
            <a:ext cx="6508377" cy="589639"/>
          </a:xfrm>
        </p:spPr>
        <p:txBody>
          <a:bodyPr/>
          <a:lstStyle/>
          <a:p>
            <a:r>
              <a:rPr lang="en-US" dirty="0" smtClean="0"/>
              <a:t>Dynamic Comparator </a:t>
            </a:r>
            <a:endParaRPr lang="en-US" dirty="0"/>
          </a:p>
        </p:txBody>
      </p:sp>
      <p:pic>
        <p:nvPicPr>
          <p:cNvPr id="5" name="Content Placeholder 4" descr="Screen Shot 2018-04-23 at 5.43.08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38056" r="-38056"/>
          <a:stretch>
            <a:fillRect/>
          </a:stretch>
        </p:blipFill>
        <p:spPr>
          <a:xfrm>
            <a:off x="941917" y="1514587"/>
            <a:ext cx="5545665" cy="2853798"/>
          </a:xfrm>
        </p:spPr>
      </p:pic>
      <p:sp>
        <p:nvSpPr>
          <p:cNvPr id="6" name="TextBox 5"/>
          <p:cNvSpPr txBox="1"/>
          <p:nvPr/>
        </p:nvSpPr>
        <p:spPr>
          <a:xfrm>
            <a:off x="941917" y="4521538"/>
            <a:ext cx="7351824" cy="1138773"/>
          </a:xfrm>
          <a:prstGeom prst="rect">
            <a:avLst/>
          </a:prstGeom>
          <a:noFill/>
        </p:spPr>
        <p:txBody>
          <a:bodyPr wrap="square" rtlCol="0">
            <a:spAutoFit/>
          </a:bodyPr>
          <a:lstStyle/>
          <a:p>
            <a:r>
              <a:rPr lang="en-US" sz="1700" dirty="0" smtClean="0"/>
              <a:t>The output of the integrator will enter V</a:t>
            </a:r>
            <a:r>
              <a:rPr lang="en-US" sz="1700" baseline="-25000" dirty="0" smtClean="0"/>
              <a:t>in+</a:t>
            </a:r>
            <a:r>
              <a:rPr lang="en-US" sz="1700" dirty="0" smtClean="0"/>
              <a:t> and be compared to a voltage reference at V</a:t>
            </a:r>
            <a:r>
              <a:rPr lang="en-US" sz="1700" baseline="-25000" dirty="0" smtClean="0"/>
              <a:t>in-</a:t>
            </a:r>
            <a:r>
              <a:rPr lang="en-US" sz="1700" dirty="0" smtClean="0"/>
              <a:t> .If </a:t>
            </a:r>
            <a:r>
              <a:rPr lang="en-US" sz="1700" dirty="0"/>
              <a:t>V</a:t>
            </a:r>
            <a:r>
              <a:rPr lang="en-US" sz="1700" baseline="-25000" dirty="0"/>
              <a:t>in+</a:t>
            </a:r>
            <a:r>
              <a:rPr lang="en-US" sz="1700" dirty="0"/>
              <a:t> </a:t>
            </a:r>
            <a:r>
              <a:rPr lang="en-US" sz="1700" dirty="0" smtClean="0"/>
              <a:t> is larger the output will be VDD, if not it will be VSS. This decision will be made at a clock edge. The output of the comparator will be the input to the Decimator and DAC</a:t>
            </a:r>
            <a:endParaRPr lang="en-US" sz="1700" dirty="0"/>
          </a:p>
        </p:txBody>
      </p:sp>
      <p:sp>
        <p:nvSpPr>
          <p:cNvPr id="8"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1726453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392712"/>
            <a:ext cx="6508377" cy="852288"/>
          </a:xfrm>
        </p:spPr>
        <p:txBody>
          <a:bodyPr/>
          <a:lstStyle/>
          <a:p>
            <a:r>
              <a:rPr lang="en-US" dirty="0" smtClean="0"/>
              <a:t>DAC</a:t>
            </a:r>
            <a:endParaRPr lang="en-US" dirty="0"/>
          </a:p>
        </p:txBody>
      </p:sp>
      <p:pic>
        <p:nvPicPr>
          <p:cNvPr id="5" name="Content Placeholder 4" descr="Screen Shot 2018-04-23 at 5.50.41 AM.png"/>
          <p:cNvPicPr>
            <a:picLocks noGrp="1" noChangeAspect="1"/>
          </p:cNvPicPr>
          <p:nvPr>
            <p:ph idx="1"/>
          </p:nvPr>
        </p:nvPicPr>
        <p:blipFill>
          <a:blip r:embed="rId3" cstate="email">
            <a:extLst>
              <a:ext uri="{28A0092B-C50C-407E-A947-70E740481C1C}">
                <a14:useLocalDpi xmlns:a14="http://schemas.microsoft.com/office/drawing/2010/main" val="0"/>
              </a:ext>
            </a:extLst>
          </a:blip>
          <a:srcRect t="6574" b="6574"/>
          <a:stretch>
            <a:fillRect/>
          </a:stretch>
        </p:blipFill>
        <p:spPr>
          <a:xfrm>
            <a:off x="340235" y="1371987"/>
            <a:ext cx="6845847" cy="3887930"/>
          </a:xfrm>
        </p:spPr>
      </p:pic>
      <p:sp>
        <p:nvSpPr>
          <p:cNvPr id="6" name="TextBox 5"/>
          <p:cNvSpPr txBox="1"/>
          <p:nvPr/>
        </p:nvSpPr>
        <p:spPr>
          <a:xfrm>
            <a:off x="340234" y="5417669"/>
            <a:ext cx="8126433" cy="615553"/>
          </a:xfrm>
          <a:prstGeom prst="rect">
            <a:avLst/>
          </a:prstGeom>
          <a:noFill/>
        </p:spPr>
        <p:txBody>
          <a:bodyPr wrap="square" rtlCol="0">
            <a:spAutoFit/>
          </a:bodyPr>
          <a:lstStyle/>
          <a:p>
            <a:r>
              <a:rPr lang="en-US" sz="1700" dirty="0"/>
              <a:t> </a:t>
            </a:r>
            <a:r>
              <a:rPr lang="en-US" sz="1700" dirty="0" smtClean="0"/>
              <a:t>The DAC takes </a:t>
            </a:r>
            <a:r>
              <a:rPr lang="en-US" sz="1700" dirty="0"/>
              <a:t>a digital input from the output of the comparator and </a:t>
            </a:r>
            <a:r>
              <a:rPr lang="en-US" sz="1700" dirty="0" smtClean="0"/>
              <a:t>converts </a:t>
            </a:r>
            <a:r>
              <a:rPr lang="en-US" sz="1700" dirty="0"/>
              <a:t>it into an analog signal to be applied to the input of the integrator.</a:t>
            </a:r>
          </a:p>
        </p:txBody>
      </p:sp>
      <p:sp>
        <p:nvSpPr>
          <p:cNvPr id="7"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59327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89635"/>
            <a:ext cx="6508377" cy="737188"/>
          </a:xfrm>
        </p:spPr>
        <p:txBody>
          <a:bodyPr/>
          <a:lstStyle/>
          <a:p>
            <a:r>
              <a:rPr lang="en-US" dirty="0" smtClean="0"/>
              <a:t>Decimator </a:t>
            </a:r>
            <a:endParaRPr lang="en-US" dirty="0"/>
          </a:p>
        </p:txBody>
      </p:sp>
      <p:pic>
        <p:nvPicPr>
          <p:cNvPr id="5" name="Content Placeholder 4" descr="Screen Shot 2018-04-23 at 6.00.13 AM.png"/>
          <p:cNvPicPr>
            <a:picLocks noGrp="1" noChangeAspect="1"/>
          </p:cNvPicPr>
          <p:nvPr>
            <p:ph idx="1"/>
          </p:nvPr>
        </p:nvPicPr>
        <p:blipFill>
          <a:blip r:embed="rId3" cstate="email">
            <a:extLst>
              <a:ext uri="{28A0092B-C50C-407E-A947-70E740481C1C}">
                <a14:useLocalDpi xmlns:a14="http://schemas.microsoft.com/office/drawing/2010/main" val="0"/>
              </a:ext>
            </a:extLst>
          </a:blip>
          <a:srcRect t="3113" b="3113"/>
          <a:stretch>
            <a:fillRect/>
          </a:stretch>
        </p:blipFill>
        <p:spPr>
          <a:xfrm>
            <a:off x="254001" y="1353636"/>
            <a:ext cx="6974416" cy="3542846"/>
          </a:xfrm>
        </p:spPr>
      </p:pic>
      <p:sp>
        <p:nvSpPr>
          <p:cNvPr id="6" name="TextBox 5"/>
          <p:cNvSpPr txBox="1"/>
          <p:nvPr/>
        </p:nvSpPr>
        <p:spPr>
          <a:xfrm>
            <a:off x="254001" y="5122098"/>
            <a:ext cx="7947428" cy="615553"/>
          </a:xfrm>
          <a:prstGeom prst="rect">
            <a:avLst/>
          </a:prstGeom>
          <a:noFill/>
        </p:spPr>
        <p:txBody>
          <a:bodyPr wrap="square" rtlCol="0">
            <a:spAutoFit/>
          </a:bodyPr>
          <a:lstStyle/>
          <a:p>
            <a:r>
              <a:rPr lang="en-US" sz="1700" dirty="0" smtClean="0"/>
              <a:t>The decimator's function </a:t>
            </a:r>
            <a:r>
              <a:rPr lang="en-US" sz="1700" dirty="0"/>
              <a:t>is </a:t>
            </a:r>
            <a:r>
              <a:rPr lang="en-US" sz="1700" dirty="0" smtClean="0"/>
              <a:t>to convert </a:t>
            </a:r>
            <a:r>
              <a:rPr lang="en-US" sz="1700" dirty="0"/>
              <a:t>the binary data stream applied to its input by the modulator to a lower-frequency 10-bit </a:t>
            </a:r>
            <a:r>
              <a:rPr lang="en-US" sz="1700" dirty="0" smtClean="0"/>
              <a:t>parallel output</a:t>
            </a:r>
            <a:r>
              <a:rPr lang="en-US" sz="1700" dirty="0"/>
              <a:t>.</a:t>
            </a:r>
          </a:p>
        </p:txBody>
      </p:sp>
      <p:sp>
        <p:nvSpPr>
          <p:cNvPr id="8"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385929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568" y="1287929"/>
            <a:ext cx="2758016" cy="1048684"/>
          </a:xfrm>
        </p:spPr>
        <p:txBody>
          <a:bodyPr>
            <a:normAutofit fontScale="90000"/>
          </a:bodyPr>
          <a:lstStyle/>
          <a:p>
            <a:r>
              <a:rPr lang="en-US" b="1" dirty="0" smtClean="0">
                <a:solidFill>
                  <a:srgbClr val="000000"/>
                </a:solidFill>
              </a:rPr>
              <a:t>Test Results </a:t>
            </a:r>
            <a:endParaRPr lang="en-US" b="1" dirty="0">
              <a:solidFill>
                <a:srgbClr val="000000"/>
              </a:solidFill>
            </a:endParaRPr>
          </a:p>
        </p:txBody>
      </p:sp>
      <p:sp>
        <p:nvSpPr>
          <p:cNvPr id="4"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420188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16" y="590548"/>
            <a:ext cx="6508377" cy="681567"/>
          </a:xfrm>
        </p:spPr>
        <p:txBody>
          <a:bodyPr/>
          <a:lstStyle/>
          <a:p>
            <a:r>
              <a:rPr lang="en-US" dirty="0" smtClean="0"/>
              <a:t>Problem and Intended Use </a:t>
            </a:r>
            <a:endParaRPr lang="en-US" dirty="0"/>
          </a:p>
        </p:txBody>
      </p:sp>
      <p:sp>
        <p:nvSpPr>
          <p:cNvPr id="3" name="Content Placeholder 2"/>
          <p:cNvSpPr>
            <a:spLocks noGrp="1"/>
          </p:cNvSpPr>
          <p:nvPr>
            <p:ph idx="1"/>
          </p:nvPr>
        </p:nvSpPr>
        <p:spPr>
          <a:xfrm>
            <a:off x="457199" y="1451852"/>
            <a:ext cx="6508377" cy="3916363"/>
          </a:xfrm>
        </p:spPr>
        <p:txBody>
          <a:bodyPr>
            <a:normAutofit lnSpcReduction="10000"/>
          </a:bodyPr>
          <a:lstStyle/>
          <a:p>
            <a:r>
              <a:rPr lang="en-US" dirty="0" smtClean="0"/>
              <a:t>Problem</a:t>
            </a:r>
          </a:p>
          <a:p>
            <a:pPr lvl="1"/>
            <a:r>
              <a:rPr lang="en-US" dirty="0" smtClean="0"/>
              <a:t>Design a Delta-Sigma Analog to Digital Converter that reads an analog signal from an on-chip temperature sensor and converts it into a digital output </a:t>
            </a:r>
          </a:p>
          <a:p>
            <a:r>
              <a:rPr lang="en-US" dirty="0" smtClean="0"/>
              <a:t>Used in many circuits</a:t>
            </a:r>
          </a:p>
          <a:p>
            <a:pPr lvl="1"/>
            <a:r>
              <a:rPr lang="en-US" dirty="0" smtClean="0"/>
              <a:t>Data is normally characterized as an analog signal, converting it to a digital signal allows the signal to be easily manipulated </a:t>
            </a:r>
          </a:p>
          <a:p>
            <a:pPr lvl="1"/>
            <a:r>
              <a:rPr lang="en-US" dirty="0" smtClean="0"/>
              <a:t>Thermometer </a:t>
            </a:r>
          </a:p>
          <a:p>
            <a:pPr lvl="1"/>
            <a:r>
              <a:rPr lang="en-US" dirty="0" smtClean="0"/>
              <a:t>Music Recording</a:t>
            </a:r>
          </a:p>
          <a:p>
            <a:pPr lvl="1"/>
            <a:r>
              <a:rPr lang="en-US" dirty="0" smtClean="0"/>
              <a:t>Voltage Reference </a:t>
            </a:r>
          </a:p>
        </p:txBody>
      </p:sp>
      <p:sp>
        <p:nvSpPr>
          <p:cNvPr id="4" name="Footer Placeholder 3"/>
          <p:cNvSpPr>
            <a:spLocks noGrp="1"/>
          </p:cNvSpPr>
          <p:nvPr>
            <p:ph type="ftr" sz="quarter" idx="11"/>
          </p:nvPr>
        </p:nvSpPr>
        <p:spPr>
          <a:xfrm>
            <a:off x="1629833" y="6159500"/>
            <a:ext cx="5894018" cy="546837"/>
          </a:xfrm>
        </p:spPr>
        <p:txBody>
          <a:bodyPr/>
          <a:lstStyle/>
          <a:p>
            <a:pPr algn="ctr"/>
            <a:r>
              <a:rPr lang="en-US" sz="1200" dirty="0" smtClean="0">
                <a:solidFill>
                  <a:schemeClr val="tx1">
                    <a:lumMod val="95000"/>
                    <a:lumOff val="5000"/>
                  </a:schemeClr>
                </a:solidFill>
              </a:rPr>
              <a:t>sddec18-</a:t>
            </a:r>
            <a:r>
              <a:rPr lang="en-US" sz="1200" dirty="0" smtClean="0">
                <a:solidFill>
                  <a:schemeClr val="tx1">
                    <a:lumMod val="95000"/>
                    <a:lumOff val="5000"/>
                  </a:schemeClr>
                </a:solidFill>
              </a:rPr>
              <a:t>20        High </a:t>
            </a:r>
            <a:r>
              <a:rPr lang="en-US" sz="1200" dirty="0" smtClean="0">
                <a:solidFill>
                  <a:schemeClr val="tx1">
                    <a:lumMod val="95000"/>
                    <a:lumOff val="5000"/>
                  </a:schemeClr>
                </a:solidFill>
              </a:rPr>
              <a:t>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577381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51417"/>
            <a:ext cx="6508377" cy="679088"/>
          </a:xfrm>
        </p:spPr>
        <p:txBody>
          <a:bodyPr/>
          <a:lstStyle/>
          <a:p>
            <a:r>
              <a:rPr lang="en-US" dirty="0" smtClean="0"/>
              <a:t>Modulator Simulation </a:t>
            </a:r>
            <a:endParaRPr lang="en-US" dirty="0"/>
          </a:p>
        </p:txBody>
      </p:sp>
      <p:pic>
        <p:nvPicPr>
          <p:cNvPr id="5" name="Content Placeholder 4" descr="Screen Shot 2018-04-23 at 5.22.09 AM.png"/>
          <p:cNvPicPr>
            <a:picLocks noGrp="1" noChangeAspect="1"/>
          </p:cNvPicPr>
          <p:nvPr>
            <p:ph idx="1"/>
          </p:nvPr>
        </p:nvPicPr>
        <p:blipFill>
          <a:blip r:embed="rId2">
            <a:extLst>
              <a:ext uri="{28A0092B-C50C-407E-A947-70E740481C1C}">
                <a14:useLocalDpi xmlns:a14="http://schemas.microsoft.com/office/drawing/2010/main" val="0"/>
              </a:ext>
            </a:extLst>
          </a:blip>
          <a:srcRect t="-91409" b="-91409"/>
          <a:stretch>
            <a:fillRect/>
          </a:stretch>
        </p:blipFill>
        <p:spPr>
          <a:xfrm>
            <a:off x="457199" y="1100667"/>
            <a:ext cx="8281612" cy="4212166"/>
          </a:xfrm>
        </p:spPr>
      </p:pic>
      <p:sp>
        <p:nvSpPr>
          <p:cNvPr id="6" name="TextBox 5"/>
          <p:cNvSpPr txBox="1"/>
          <p:nvPr/>
        </p:nvSpPr>
        <p:spPr>
          <a:xfrm>
            <a:off x="457199" y="1852435"/>
            <a:ext cx="6390430" cy="369332"/>
          </a:xfrm>
          <a:prstGeom prst="rect">
            <a:avLst/>
          </a:prstGeom>
          <a:noFill/>
        </p:spPr>
        <p:txBody>
          <a:bodyPr wrap="square" rtlCol="0">
            <a:spAutoFit/>
          </a:bodyPr>
          <a:lstStyle/>
          <a:p>
            <a:r>
              <a:rPr lang="en-US" dirty="0" smtClean="0"/>
              <a:t>Plotted output was integrated over 100 milliseconds </a:t>
            </a:r>
            <a:endParaRPr lang="en-US" dirty="0"/>
          </a:p>
        </p:txBody>
      </p:sp>
      <p:sp>
        <p:nvSpPr>
          <p:cNvPr id="7" name="TextBox 6"/>
          <p:cNvSpPr txBox="1"/>
          <p:nvPr/>
        </p:nvSpPr>
        <p:spPr>
          <a:xfrm>
            <a:off x="541865" y="4095817"/>
            <a:ext cx="8111006" cy="877163"/>
          </a:xfrm>
          <a:prstGeom prst="rect">
            <a:avLst/>
          </a:prstGeom>
          <a:noFill/>
        </p:spPr>
        <p:txBody>
          <a:bodyPr wrap="square" rtlCol="0">
            <a:spAutoFit/>
          </a:bodyPr>
          <a:lstStyle/>
          <a:p>
            <a:r>
              <a:rPr lang="en-US" sz="1700" dirty="0"/>
              <a:t>The behavior of the modulator should be that the proportion of the time that the output is high should be equal to the magnitude of the input voltage to the modulator relative to the input voltage range.</a:t>
            </a:r>
          </a:p>
        </p:txBody>
      </p:sp>
      <p:sp>
        <p:nvSpPr>
          <p:cNvPr id="8"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909773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09976"/>
            <a:ext cx="6508377" cy="749309"/>
          </a:xfrm>
        </p:spPr>
        <p:txBody>
          <a:bodyPr/>
          <a:lstStyle/>
          <a:p>
            <a:r>
              <a:rPr lang="en-US" dirty="0" smtClean="0"/>
              <a:t>Overall Results </a:t>
            </a:r>
            <a:endParaRPr lang="en-US" dirty="0"/>
          </a:p>
        </p:txBody>
      </p:sp>
      <p:sp>
        <p:nvSpPr>
          <p:cNvPr id="6" name="TextBox 5"/>
          <p:cNvSpPr txBox="1"/>
          <p:nvPr/>
        </p:nvSpPr>
        <p:spPr>
          <a:xfrm>
            <a:off x="457199" y="4314680"/>
            <a:ext cx="8072968" cy="1169551"/>
          </a:xfrm>
          <a:prstGeom prst="rect">
            <a:avLst/>
          </a:prstGeom>
          <a:noFill/>
        </p:spPr>
        <p:txBody>
          <a:bodyPr wrap="square" rtlCol="0">
            <a:spAutoFit/>
          </a:bodyPr>
          <a:lstStyle/>
          <a:p>
            <a:r>
              <a:rPr lang="en-US" sz="1700" dirty="0" smtClean="0"/>
              <a:t>The desired output is a 10-bit code on 10 parallel output pins,</a:t>
            </a:r>
            <a:r>
              <a:rPr lang="en-US" sz="1700" dirty="0"/>
              <a:t> whose magnitude is proportional to the proportion of the input values that are high in a 10ms timespan. A new code should be output every 10ms. </a:t>
            </a:r>
          </a:p>
          <a:p>
            <a:r>
              <a:rPr lang="en-US" dirty="0" smtClean="0"/>
              <a:t> </a:t>
            </a:r>
            <a:endParaRPr lang="en-US" dirty="0"/>
          </a:p>
        </p:txBody>
      </p:sp>
      <p:pic>
        <p:nvPicPr>
          <p:cNvPr id="7" name="Content Placeholder 6" descr="Screen Shot 2018-04-23 at 9.33.08 PM.png"/>
          <p:cNvPicPr>
            <a:picLocks noGrp="1" noChangeAspect="1"/>
          </p:cNvPicPr>
          <p:nvPr>
            <p:ph idx="1"/>
          </p:nvPr>
        </p:nvPicPr>
        <p:blipFill>
          <a:blip r:embed="rId3">
            <a:extLst>
              <a:ext uri="{28A0092B-C50C-407E-A947-70E740481C1C}">
                <a14:useLocalDpi xmlns:a14="http://schemas.microsoft.com/office/drawing/2010/main" val="0"/>
              </a:ext>
            </a:extLst>
          </a:blip>
          <a:srcRect t="-64413" b="-64413"/>
          <a:stretch>
            <a:fillRect/>
          </a:stretch>
        </p:blipFill>
        <p:spPr>
          <a:xfrm>
            <a:off x="457199" y="739355"/>
            <a:ext cx="6508377" cy="4701546"/>
          </a:xfrm>
        </p:spPr>
      </p:pic>
      <p:sp>
        <p:nvSpPr>
          <p:cNvPr id="8"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5322195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831" y="1278037"/>
            <a:ext cx="3402585" cy="1572897"/>
          </a:xfrm>
        </p:spPr>
        <p:txBody>
          <a:bodyPr>
            <a:normAutofit fontScale="90000"/>
          </a:bodyPr>
          <a:lstStyle/>
          <a:p>
            <a:r>
              <a:rPr lang="en-US" b="1" dirty="0" smtClean="0">
                <a:solidFill>
                  <a:srgbClr val="000000"/>
                </a:solidFill>
              </a:rPr>
              <a:t>Next Steps and Conclusions </a:t>
            </a:r>
            <a:endParaRPr lang="en-US" b="1" dirty="0">
              <a:solidFill>
                <a:srgbClr val="000000"/>
              </a:solidFill>
            </a:endParaRPr>
          </a:p>
        </p:txBody>
      </p:sp>
      <p:sp>
        <p:nvSpPr>
          <p:cNvPr id="4"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2870285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35000"/>
            <a:ext cx="6508377" cy="628650"/>
          </a:xfrm>
        </p:spPr>
        <p:txBody>
          <a:bodyPr/>
          <a:lstStyle/>
          <a:p>
            <a:r>
              <a:rPr lang="en-US" dirty="0" smtClean="0"/>
              <a:t>The Following </a:t>
            </a:r>
            <a:r>
              <a:rPr lang="en-US" dirty="0"/>
              <a:t>W</a:t>
            </a:r>
            <a:r>
              <a:rPr lang="en-US" dirty="0" smtClean="0"/>
              <a:t>eeks</a:t>
            </a:r>
            <a:endParaRPr lang="en-US" dirty="0"/>
          </a:p>
        </p:txBody>
      </p:sp>
      <p:sp>
        <p:nvSpPr>
          <p:cNvPr id="3" name="Content Placeholder 2"/>
          <p:cNvSpPr>
            <a:spLocks noGrp="1"/>
          </p:cNvSpPr>
          <p:nvPr>
            <p:ph idx="1"/>
          </p:nvPr>
        </p:nvSpPr>
        <p:spPr>
          <a:xfrm>
            <a:off x="178858" y="1408933"/>
            <a:ext cx="6052300" cy="1428651"/>
          </a:xfrm>
        </p:spPr>
        <p:txBody>
          <a:bodyPr>
            <a:normAutofit/>
          </a:bodyPr>
          <a:lstStyle/>
          <a:p>
            <a:pPr lvl="1"/>
            <a:r>
              <a:rPr lang="en-US" sz="1600" dirty="0" smtClean="0"/>
              <a:t>Parasitic </a:t>
            </a:r>
            <a:r>
              <a:rPr lang="en-US" sz="1600" dirty="0" smtClean="0"/>
              <a:t>capacitances will be extracted</a:t>
            </a:r>
          </a:p>
          <a:p>
            <a:pPr lvl="1"/>
            <a:r>
              <a:rPr lang="en-US" sz="1600" dirty="0" smtClean="0"/>
              <a:t>Post layout  simulations will be run to ensure the circuits functionality</a:t>
            </a:r>
          </a:p>
          <a:p>
            <a:pPr lvl="1"/>
            <a:r>
              <a:rPr lang="en-US" sz="1600" dirty="0" smtClean="0"/>
              <a:t>The layout will be turned over to MOSIS for fabrication</a:t>
            </a:r>
            <a:endParaRPr lang="en-US" sz="1600" dirty="0"/>
          </a:p>
        </p:txBody>
      </p:sp>
      <p:pic>
        <p:nvPicPr>
          <p:cNvPr id="5" name="Picture 4" descr="Screen Shot 2018-04-23 at 9.33.21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858" y="2724907"/>
            <a:ext cx="2681191" cy="2805646"/>
          </a:xfrm>
          <a:prstGeom prst="rect">
            <a:avLst/>
          </a:prstGeom>
        </p:spPr>
      </p:pic>
      <p:sp>
        <p:nvSpPr>
          <p:cNvPr id="6"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pic>
        <p:nvPicPr>
          <p:cNvPr id="7" name="Picture 6" descr="layoutadc.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200000">
            <a:off x="4295750" y="1289207"/>
            <a:ext cx="3310782" cy="6182184"/>
          </a:xfrm>
          <a:prstGeom prst="rect">
            <a:avLst/>
          </a:prstGeom>
        </p:spPr>
      </p:pic>
    </p:spTree>
    <p:extLst>
      <p:ext uri="{BB962C8B-B14F-4D97-AF65-F5344CB8AC3E}">
        <p14:creationId xmlns:p14="http://schemas.microsoft.com/office/powerpoint/2010/main" val="3391205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22816"/>
            <a:ext cx="6508377" cy="1143000"/>
          </a:xfrm>
        </p:spPr>
        <p:txBody>
          <a:bodyPr/>
          <a:lstStyle/>
          <a:p>
            <a:r>
              <a:rPr lang="en-US" dirty="0" smtClean="0"/>
              <a:t>Next Semester and Contributions </a:t>
            </a:r>
            <a:endParaRPr lang="en-US" dirty="0"/>
          </a:p>
        </p:txBody>
      </p:sp>
      <p:sp>
        <p:nvSpPr>
          <p:cNvPr id="3" name="Content Placeholder 2"/>
          <p:cNvSpPr>
            <a:spLocks noGrp="1"/>
          </p:cNvSpPr>
          <p:nvPr>
            <p:ph idx="1"/>
          </p:nvPr>
        </p:nvSpPr>
        <p:spPr>
          <a:xfrm>
            <a:off x="457199" y="1807634"/>
            <a:ext cx="6508377" cy="3916363"/>
          </a:xfrm>
        </p:spPr>
        <p:txBody>
          <a:bodyPr>
            <a:normAutofit fontScale="92500" lnSpcReduction="10000"/>
          </a:bodyPr>
          <a:lstStyle/>
          <a:p>
            <a:r>
              <a:rPr lang="en-US" dirty="0"/>
              <a:t>the </a:t>
            </a:r>
            <a:r>
              <a:rPr lang="en-US" dirty="0" smtClean="0"/>
              <a:t>ADC will </a:t>
            </a:r>
            <a:r>
              <a:rPr lang="en-US" dirty="0"/>
              <a:t>be tested using the lab equipment </a:t>
            </a:r>
            <a:r>
              <a:rPr lang="en-US" dirty="0" smtClean="0"/>
              <a:t>and </a:t>
            </a:r>
            <a:r>
              <a:rPr lang="en-US" dirty="0"/>
              <a:t>a serial interface card. DC power supplies will be used to provide the proper biasing voltages to the IC, and the serial interface card will be used to link the ADC’s 10-bit parallel output to a computer to collect output data </a:t>
            </a:r>
          </a:p>
          <a:p>
            <a:r>
              <a:rPr lang="en-US" dirty="0" smtClean="0"/>
              <a:t>The Temperature sensor will be tested by</a:t>
            </a:r>
          </a:p>
          <a:p>
            <a:pPr lvl="1"/>
            <a:r>
              <a:rPr lang="en-US" dirty="0" smtClean="0"/>
              <a:t>Placing it in an oven</a:t>
            </a:r>
          </a:p>
          <a:p>
            <a:pPr lvl="1"/>
            <a:r>
              <a:rPr lang="en-US" dirty="0" smtClean="0"/>
              <a:t>Placing it in an electrolytic bath</a:t>
            </a:r>
          </a:p>
          <a:p>
            <a:r>
              <a:rPr lang="en-US" dirty="0" smtClean="0"/>
              <a:t>Circuits divided throughout team members</a:t>
            </a:r>
          </a:p>
          <a:p>
            <a:r>
              <a:rPr lang="en-US" dirty="0" smtClean="0"/>
              <a:t>We are on schedule! </a:t>
            </a:r>
          </a:p>
        </p:txBody>
      </p:sp>
      <p:pic>
        <p:nvPicPr>
          <p:cNvPr id="5" name="Picture 4" descr="rbrs_0019.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25091" y="5323706"/>
            <a:ext cx="1571154" cy="975536"/>
          </a:xfrm>
          <a:prstGeom prst="rect">
            <a:avLst/>
          </a:prstGeom>
        </p:spPr>
      </p:pic>
      <p:sp>
        <p:nvSpPr>
          <p:cNvPr id="6"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847173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0916" y="961500"/>
            <a:ext cx="2729484" cy="1048684"/>
          </a:xfrm>
        </p:spPr>
        <p:txBody>
          <a:bodyPr>
            <a:normAutofit fontScale="90000"/>
          </a:bodyPr>
          <a:lstStyle/>
          <a:p>
            <a:r>
              <a:rPr lang="en-US" b="1" dirty="0" smtClean="0">
                <a:solidFill>
                  <a:srgbClr val="000000"/>
                </a:solidFill>
              </a:rPr>
              <a:t>Thank you!</a:t>
            </a:r>
            <a:endParaRPr lang="en-US" b="1" dirty="0">
              <a:solidFill>
                <a:srgbClr val="000000"/>
              </a:solidFill>
            </a:endParaRPr>
          </a:p>
        </p:txBody>
      </p:sp>
      <p:sp>
        <p:nvSpPr>
          <p:cNvPr id="3" name="Subtitle 2"/>
          <p:cNvSpPr>
            <a:spLocks noGrp="1"/>
          </p:cNvSpPr>
          <p:nvPr>
            <p:ph type="subTitle" idx="1"/>
          </p:nvPr>
        </p:nvSpPr>
        <p:spPr>
          <a:xfrm>
            <a:off x="470916" y="2322287"/>
            <a:ext cx="2729484" cy="1376683"/>
          </a:xfrm>
        </p:spPr>
        <p:txBody>
          <a:bodyPr>
            <a:normAutofit/>
          </a:bodyPr>
          <a:lstStyle/>
          <a:p>
            <a:r>
              <a:rPr lang="en-US" dirty="0" smtClean="0">
                <a:solidFill>
                  <a:srgbClr val="000000"/>
                </a:solidFill>
              </a:rPr>
              <a:t>Caroline Alva</a:t>
            </a:r>
          </a:p>
          <a:p>
            <a:r>
              <a:rPr lang="en-US" dirty="0" smtClean="0">
                <a:solidFill>
                  <a:srgbClr val="000000"/>
                </a:solidFill>
              </a:rPr>
              <a:t>Tyler Archer</a:t>
            </a:r>
          </a:p>
          <a:p>
            <a:r>
              <a:rPr lang="en-US" dirty="0" smtClean="0">
                <a:solidFill>
                  <a:srgbClr val="000000"/>
                </a:solidFill>
              </a:rPr>
              <a:t>Caleb Davidson</a:t>
            </a:r>
          </a:p>
          <a:p>
            <a:r>
              <a:rPr lang="en-US" dirty="0" smtClean="0">
                <a:solidFill>
                  <a:srgbClr val="000000"/>
                </a:solidFill>
              </a:rPr>
              <a:t>Mahmoud </a:t>
            </a:r>
            <a:r>
              <a:rPr lang="en-US" dirty="0" err="1" smtClean="0">
                <a:solidFill>
                  <a:srgbClr val="000000"/>
                </a:solidFill>
              </a:rPr>
              <a:t>Gshash</a:t>
            </a:r>
            <a:endParaRPr lang="en-US" dirty="0" smtClean="0">
              <a:solidFill>
                <a:srgbClr val="000000"/>
              </a:solidFill>
            </a:endParaRPr>
          </a:p>
          <a:p>
            <a:r>
              <a:rPr lang="en-US" dirty="0" smtClean="0">
                <a:solidFill>
                  <a:srgbClr val="000000"/>
                </a:solidFill>
              </a:rPr>
              <a:t>Josh </a:t>
            </a:r>
            <a:r>
              <a:rPr lang="en-US" dirty="0" err="1" smtClean="0">
                <a:solidFill>
                  <a:srgbClr val="000000"/>
                </a:solidFill>
              </a:rPr>
              <a:t>Rolles</a:t>
            </a:r>
            <a:r>
              <a:rPr lang="en-US" dirty="0" smtClean="0">
                <a:solidFill>
                  <a:srgbClr val="000000"/>
                </a:solidFill>
              </a:rPr>
              <a:t> </a:t>
            </a:r>
          </a:p>
          <a:p>
            <a:endParaRPr lang="en-US" dirty="0"/>
          </a:p>
        </p:txBody>
      </p:sp>
      <p:sp>
        <p:nvSpPr>
          <p:cNvPr id="5"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882384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Clock outputs </a:t>
            </a:r>
            <a:endParaRPr lang="en-US" dirty="0"/>
          </a:p>
        </p:txBody>
      </p:sp>
      <p:pic>
        <p:nvPicPr>
          <p:cNvPr id="5" name="Content Placeholder 4" descr="Screen Shot 2018-04-23 at 4.56.38 AM.png"/>
          <p:cNvPicPr>
            <a:picLocks noGrp="1" noChangeAspect="1"/>
          </p:cNvPicPr>
          <p:nvPr>
            <p:ph idx="1"/>
          </p:nvPr>
        </p:nvPicPr>
        <p:blipFill>
          <a:blip r:embed="rId2">
            <a:extLst>
              <a:ext uri="{28A0092B-C50C-407E-A947-70E740481C1C}">
                <a14:useLocalDpi xmlns:a14="http://schemas.microsoft.com/office/drawing/2010/main" val="0"/>
              </a:ext>
            </a:extLst>
          </a:blip>
          <a:srcRect t="-18027" b="-18027"/>
          <a:stretch>
            <a:fillRect/>
          </a:stretch>
        </p:blipFill>
        <p:spPr>
          <a:xfrm>
            <a:off x="969017" y="2209800"/>
            <a:ext cx="7409626" cy="3916363"/>
          </a:xfrm>
        </p:spPr>
      </p:pic>
      <p:sp>
        <p:nvSpPr>
          <p:cNvPr id="4" name="Footer Placeholder 3"/>
          <p:cNvSpPr>
            <a:spLocks noGrp="1"/>
          </p:cNvSpPr>
          <p:nvPr>
            <p:ph type="ftr" sz="quarter" idx="11"/>
          </p:nvPr>
        </p:nvSpPr>
        <p:spPr>
          <a:xfrm>
            <a:off x="1501747" y="6126163"/>
            <a:ext cx="6007100" cy="365125"/>
          </a:xfrm>
        </p:spPr>
        <p:txBody>
          <a:bodyPr/>
          <a:lstStyle/>
          <a:p>
            <a:pPr algn="ctr"/>
            <a:r>
              <a:rPr lang="en-US" sz="1200" dirty="0" smtClean="0">
                <a:solidFill>
                  <a:srgbClr val="000000"/>
                </a:solidFill>
              </a:rPr>
              <a:t>sddec18-20       High Resolution ADC Using Delta-Sigma Architectures </a:t>
            </a:r>
            <a:endParaRPr lang="en-US" sz="1200" dirty="0">
              <a:solidFill>
                <a:srgbClr val="000000"/>
              </a:solidFill>
            </a:endParaRPr>
          </a:p>
        </p:txBody>
      </p:sp>
    </p:spTree>
    <p:extLst>
      <p:ext uri="{BB962C8B-B14F-4D97-AF65-F5344CB8AC3E}">
        <p14:creationId xmlns:p14="http://schemas.microsoft.com/office/powerpoint/2010/main" val="24951339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Temperature </a:t>
            </a:r>
            <a:r>
              <a:rPr lang="en-US" dirty="0"/>
              <a:t>S</a:t>
            </a:r>
            <a:r>
              <a:rPr lang="en-US" dirty="0" smtClean="0"/>
              <a:t>ensor Output</a:t>
            </a:r>
            <a:endParaRPr lang="en-US" dirty="0"/>
          </a:p>
        </p:txBody>
      </p:sp>
      <p:pic>
        <p:nvPicPr>
          <p:cNvPr id="5" name="Content Placeholder 4" descr="Screen Shot 2018-04-23 at 5.02.07 AM.png"/>
          <p:cNvPicPr>
            <a:picLocks noGrp="1" noChangeAspect="1"/>
          </p:cNvPicPr>
          <p:nvPr>
            <p:ph idx="1"/>
          </p:nvPr>
        </p:nvPicPr>
        <p:blipFill>
          <a:blip r:embed="rId2" cstate="email">
            <a:extLst>
              <a:ext uri="{28A0092B-C50C-407E-A947-70E740481C1C}">
                <a14:useLocalDpi xmlns:a14="http://schemas.microsoft.com/office/drawing/2010/main" val="0"/>
              </a:ext>
            </a:extLst>
          </a:blip>
          <a:srcRect l="-2814" r="-2814"/>
          <a:stretch>
            <a:fillRect/>
          </a:stretch>
        </p:blipFill>
        <p:spPr>
          <a:xfrm>
            <a:off x="457199" y="2209800"/>
            <a:ext cx="8281612" cy="4146550"/>
          </a:xfrm>
        </p:spPr>
      </p:pic>
      <p:sp>
        <p:nvSpPr>
          <p:cNvPr id="4" name="Footer Placeholder 3"/>
          <p:cNvSpPr>
            <a:spLocks noGrp="1"/>
          </p:cNvSpPr>
          <p:nvPr>
            <p:ph type="ftr" sz="quarter" idx="11"/>
          </p:nvPr>
        </p:nvSpPr>
        <p:spPr>
          <a:xfrm>
            <a:off x="1672352" y="6380780"/>
            <a:ext cx="6007100" cy="365125"/>
          </a:xfrm>
        </p:spPr>
        <p:txBody>
          <a:bodyPr/>
          <a:lstStyle/>
          <a:p>
            <a:pPr algn="ctr"/>
            <a:r>
              <a:rPr lang="en-US" sz="1200" dirty="0" smtClean="0">
                <a:solidFill>
                  <a:srgbClr val="000000"/>
                </a:solidFill>
              </a:rPr>
              <a:t>sddec18-20     High Resolution ADC Using Delta-Sigma Architectures </a:t>
            </a:r>
            <a:endParaRPr lang="en-US" sz="1200" dirty="0">
              <a:solidFill>
                <a:srgbClr val="000000"/>
              </a:solidFill>
            </a:endParaRPr>
          </a:p>
        </p:txBody>
      </p:sp>
    </p:spTree>
    <p:extLst>
      <p:ext uri="{BB962C8B-B14F-4D97-AF65-F5344CB8AC3E}">
        <p14:creationId xmlns:p14="http://schemas.microsoft.com/office/powerpoint/2010/main" val="12589897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4423"/>
            <a:ext cx="6508377" cy="1143000"/>
          </a:xfrm>
        </p:spPr>
        <p:txBody>
          <a:bodyPr/>
          <a:lstStyle/>
          <a:p>
            <a:r>
              <a:rPr lang="en-US" dirty="0" smtClean="0"/>
              <a:t>Integrator Output </a:t>
            </a:r>
            <a:endParaRPr lang="en-US" dirty="0"/>
          </a:p>
        </p:txBody>
      </p:sp>
      <p:pic>
        <p:nvPicPr>
          <p:cNvPr id="5" name="Content Placeholder 4" descr="Screen Shot 2018-04-23 at 5.33.26 AM.png"/>
          <p:cNvPicPr>
            <a:picLocks noGrp="1" noChangeAspect="1"/>
          </p:cNvPicPr>
          <p:nvPr>
            <p:ph idx="1"/>
          </p:nvPr>
        </p:nvPicPr>
        <p:blipFill>
          <a:blip r:embed="rId2">
            <a:extLst>
              <a:ext uri="{28A0092B-C50C-407E-A947-70E740481C1C}">
                <a14:useLocalDpi xmlns:a14="http://schemas.microsoft.com/office/drawing/2010/main" val="0"/>
              </a:ext>
            </a:extLst>
          </a:blip>
          <a:srcRect l="-65306" r="-65306"/>
          <a:stretch>
            <a:fillRect/>
          </a:stretch>
        </p:blipFill>
        <p:spPr>
          <a:xfrm>
            <a:off x="0" y="1364966"/>
            <a:ext cx="9144000" cy="5156532"/>
          </a:xfrm>
        </p:spPr>
      </p:pic>
      <p:sp>
        <p:nvSpPr>
          <p:cNvPr id="4" name="Footer Placeholder 3"/>
          <p:cNvSpPr>
            <a:spLocks noGrp="1"/>
          </p:cNvSpPr>
          <p:nvPr>
            <p:ph type="ftr" sz="quarter" idx="11"/>
          </p:nvPr>
        </p:nvSpPr>
        <p:spPr>
          <a:xfrm>
            <a:off x="1937739" y="6361822"/>
            <a:ext cx="6007100" cy="365125"/>
          </a:xfrm>
        </p:spPr>
        <p:txBody>
          <a:bodyPr/>
          <a:lstStyle/>
          <a:p>
            <a:pPr algn="ctr"/>
            <a:r>
              <a:rPr lang="en-US" sz="1200" dirty="0" smtClean="0">
                <a:solidFill>
                  <a:srgbClr val="000000"/>
                </a:solidFill>
              </a:rPr>
              <a:t>sddec18-20      High Resolution ADC Using Delta-Sigma Architectures </a:t>
            </a:r>
            <a:endParaRPr lang="en-US" sz="1200" dirty="0">
              <a:solidFill>
                <a:srgbClr val="000000"/>
              </a:solidFill>
            </a:endParaRPr>
          </a:p>
        </p:txBody>
      </p:sp>
    </p:spTree>
    <p:extLst>
      <p:ext uri="{BB962C8B-B14F-4D97-AF65-F5344CB8AC3E}">
        <p14:creationId xmlns:p14="http://schemas.microsoft.com/office/powerpoint/2010/main" val="31268293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Comparator </a:t>
            </a:r>
            <a:endParaRPr lang="en-US" dirty="0"/>
          </a:p>
        </p:txBody>
      </p:sp>
      <p:pic>
        <p:nvPicPr>
          <p:cNvPr id="5" name="Content Placeholder 4" descr="Screen Shot 2018-04-23 at 5.41.08 AM.png"/>
          <p:cNvPicPr>
            <a:picLocks noGrp="1" noChangeAspect="1"/>
          </p:cNvPicPr>
          <p:nvPr>
            <p:ph idx="1"/>
          </p:nvPr>
        </p:nvPicPr>
        <p:blipFill>
          <a:blip r:embed="rId2">
            <a:extLst>
              <a:ext uri="{28A0092B-C50C-407E-A947-70E740481C1C}">
                <a14:useLocalDpi xmlns:a14="http://schemas.microsoft.com/office/drawing/2010/main" val="0"/>
              </a:ext>
            </a:extLst>
          </a:blip>
          <a:srcRect l="6934" r="6934"/>
          <a:stretch>
            <a:fillRect/>
          </a:stretch>
        </p:blipFill>
        <p:spPr>
          <a:xfrm>
            <a:off x="457199" y="2057400"/>
            <a:ext cx="8047682" cy="4068764"/>
          </a:xfrm>
        </p:spPr>
      </p:pic>
      <p:sp>
        <p:nvSpPr>
          <p:cNvPr id="4" name="Footer Placeholder 3"/>
          <p:cNvSpPr>
            <a:spLocks noGrp="1"/>
          </p:cNvSpPr>
          <p:nvPr>
            <p:ph type="ftr" sz="quarter" idx="11"/>
          </p:nvPr>
        </p:nvSpPr>
        <p:spPr>
          <a:xfrm>
            <a:off x="1728749" y="6356349"/>
            <a:ext cx="6007100" cy="365125"/>
          </a:xfrm>
        </p:spPr>
        <p:txBody>
          <a:bodyPr/>
          <a:lstStyle/>
          <a:p>
            <a:pPr algn="ctr"/>
            <a:r>
              <a:rPr lang="en-US" dirty="0" smtClean="0">
                <a:solidFill>
                  <a:srgbClr val="000000"/>
                </a:solidFill>
              </a:rPr>
              <a:t>sddec18-20       High Resolution ADC Using Delta-Sigma Architectures </a:t>
            </a:r>
            <a:endParaRPr lang="en-US" dirty="0">
              <a:solidFill>
                <a:srgbClr val="000000"/>
              </a:solidFill>
            </a:endParaRPr>
          </a:p>
        </p:txBody>
      </p:sp>
    </p:spTree>
    <p:extLst>
      <p:ext uri="{BB962C8B-B14F-4D97-AF65-F5344CB8AC3E}">
        <p14:creationId xmlns:p14="http://schemas.microsoft.com/office/powerpoint/2010/main" val="19010302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2532" y="649817"/>
            <a:ext cx="6508377" cy="1143000"/>
          </a:xfrm>
        </p:spPr>
        <p:txBody>
          <a:bodyPr/>
          <a:lstStyle/>
          <a:p>
            <a:r>
              <a:rPr lang="en-US" dirty="0" smtClean="0"/>
              <a:t>Requirements and User Interface </a:t>
            </a:r>
            <a:endParaRPr lang="en-US" dirty="0"/>
          </a:p>
        </p:txBody>
      </p:sp>
      <p:sp>
        <p:nvSpPr>
          <p:cNvPr id="3" name="Content Placeholder 2"/>
          <p:cNvSpPr>
            <a:spLocks noGrp="1"/>
          </p:cNvSpPr>
          <p:nvPr>
            <p:ph idx="1"/>
          </p:nvPr>
        </p:nvSpPr>
        <p:spPr>
          <a:xfrm>
            <a:off x="372532" y="1992329"/>
            <a:ext cx="6940551" cy="4366683"/>
          </a:xfrm>
        </p:spPr>
        <p:txBody>
          <a:bodyPr/>
          <a:lstStyle/>
          <a:p>
            <a:r>
              <a:rPr lang="en-US" dirty="0" smtClean="0"/>
              <a:t>Requirements </a:t>
            </a:r>
          </a:p>
          <a:p>
            <a:pPr lvl="1"/>
            <a:r>
              <a:rPr lang="en-US" dirty="0" smtClean="0"/>
              <a:t>Functional</a:t>
            </a:r>
          </a:p>
          <a:p>
            <a:pPr lvl="2"/>
            <a:r>
              <a:rPr lang="en-US" dirty="0" smtClean="0"/>
              <a:t>Sampling at a rate of 102.4kHz </a:t>
            </a:r>
          </a:p>
          <a:p>
            <a:pPr lvl="2"/>
            <a:r>
              <a:rPr lang="en-US" dirty="0" smtClean="0"/>
              <a:t>Temperature range of sensor from 10</a:t>
            </a:r>
            <a:r>
              <a:rPr lang="en-US" baseline="30000" dirty="0" smtClean="0"/>
              <a:t>o</a:t>
            </a:r>
            <a:r>
              <a:rPr lang="en-US" dirty="0" smtClean="0"/>
              <a:t>C to 60</a:t>
            </a:r>
            <a:r>
              <a:rPr lang="en-US" baseline="30000" dirty="0" smtClean="0"/>
              <a:t>o</a:t>
            </a:r>
            <a:r>
              <a:rPr lang="en-US" dirty="0" smtClean="0"/>
              <a:t>C</a:t>
            </a:r>
          </a:p>
          <a:p>
            <a:pPr lvl="2"/>
            <a:r>
              <a:rPr lang="en-US" dirty="0" smtClean="0"/>
              <a:t>10-bit output </a:t>
            </a:r>
          </a:p>
          <a:p>
            <a:pPr lvl="2"/>
            <a:r>
              <a:rPr lang="en-US" dirty="0" smtClean="0"/>
              <a:t>Fabricated in TSMC 180nm process</a:t>
            </a:r>
          </a:p>
          <a:p>
            <a:pPr lvl="1"/>
            <a:r>
              <a:rPr lang="en-US" dirty="0" smtClean="0"/>
              <a:t>Non-functional</a:t>
            </a:r>
          </a:p>
          <a:p>
            <a:pPr lvl="2"/>
            <a:r>
              <a:rPr lang="en-US" dirty="0" smtClean="0"/>
              <a:t>Must fit inside a die of 4mmX4mm</a:t>
            </a:r>
          </a:p>
          <a:p>
            <a:pPr lvl="1"/>
            <a:r>
              <a:rPr lang="en-US" dirty="0" smtClean="0"/>
              <a:t>User Interface</a:t>
            </a:r>
          </a:p>
          <a:p>
            <a:pPr lvl="2"/>
            <a:r>
              <a:rPr lang="en-US" dirty="0" smtClean="0"/>
              <a:t>IC designers integrate them in IC designs, both in academic and industry </a:t>
            </a:r>
          </a:p>
          <a:p>
            <a:pPr lvl="2"/>
            <a:endParaRPr lang="en-US" dirty="0"/>
          </a:p>
        </p:txBody>
      </p:sp>
      <p:sp>
        <p:nvSpPr>
          <p:cNvPr id="5" name="Footer Placeholder 3"/>
          <p:cNvSpPr txBox="1">
            <a:spLocks/>
          </p:cNvSpPr>
          <p:nvPr/>
        </p:nvSpPr>
        <p:spPr>
          <a:xfrm>
            <a:off x="1629833" y="617026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1187910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Shape 152"/>
          <p:cNvSpPr txBox="1">
            <a:spLocks noGrp="1"/>
          </p:cNvSpPr>
          <p:nvPr>
            <p:ph type="title"/>
          </p:nvPr>
        </p:nvSpPr>
        <p:spPr>
          <a:xfrm>
            <a:off x="1287700" y="988937"/>
            <a:ext cx="3608700" cy="904800"/>
          </a:xfrm>
          <a:prstGeom prst="rect">
            <a:avLst/>
          </a:prstGeom>
        </p:spPr>
        <p:txBody>
          <a:bodyPr spcFirstLastPara="1" vert="horz" wrap="square" lIns="91425" tIns="91425" rIns="91425" bIns="91425" rtlCol="0" anchor="t" anchorCtr="0">
            <a:noAutofit/>
          </a:bodyPr>
          <a:lstStyle/>
          <a:p>
            <a:r>
              <a:rPr lang="en" dirty="0">
                <a:solidFill>
                  <a:srgbClr val="000000"/>
                </a:solidFill>
              </a:rPr>
              <a:t>Counter-based Decimator Verilog</a:t>
            </a:r>
            <a:endParaRPr dirty="0">
              <a:solidFill>
                <a:srgbClr val="000000"/>
              </a:solidFill>
            </a:endParaRPr>
          </a:p>
        </p:txBody>
      </p:sp>
      <p:pic>
        <p:nvPicPr>
          <p:cNvPr id="153" name="Shape 153"/>
          <p:cNvPicPr preferRelativeResize="0"/>
          <p:nvPr/>
        </p:nvPicPr>
        <p:blipFill>
          <a:blip r:embed="rId3">
            <a:alphaModFix/>
          </a:blip>
          <a:stretch>
            <a:fillRect/>
          </a:stretch>
        </p:blipFill>
        <p:spPr>
          <a:xfrm>
            <a:off x="5501901" y="988937"/>
            <a:ext cx="3377325" cy="4880124"/>
          </a:xfrm>
          <a:prstGeom prst="rect">
            <a:avLst/>
          </a:prstGeom>
          <a:noFill/>
          <a:ln>
            <a:noFill/>
          </a:ln>
        </p:spPr>
      </p:pic>
      <p:pic>
        <p:nvPicPr>
          <p:cNvPr id="154" name="Shape 154"/>
          <p:cNvPicPr preferRelativeResize="0"/>
          <p:nvPr/>
        </p:nvPicPr>
        <p:blipFill>
          <a:blip r:embed="rId4">
            <a:alphaModFix/>
          </a:blip>
          <a:stretch>
            <a:fillRect/>
          </a:stretch>
        </p:blipFill>
        <p:spPr>
          <a:xfrm>
            <a:off x="530252" y="3380076"/>
            <a:ext cx="4971650" cy="2488975"/>
          </a:xfrm>
          <a:prstGeom prst="rect">
            <a:avLst/>
          </a:prstGeom>
          <a:noFill/>
          <a:ln>
            <a:noFill/>
          </a:ln>
        </p:spPr>
      </p:pic>
    </p:spTree>
    <p:extLst>
      <p:ext uri="{BB962C8B-B14F-4D97-AF65-F5344CB8AC3E}">
        <p14:creationId xmlns:p14="http://schemas.microsoft.com/office/powerpoint/2010/main" val="2237489799"/>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Shape 146"/>
          <p:cNvSpPr txBox="1">
            <a:spLocks noGrp="1"/>
          </p:cNvSpPr>
          <p:nvPr>
            <p:ph type="title"/>
          </p:nvPr>
        </p:nvSpPr>
        <p:spPr>
          <a:xfrm>
            <a:off x="1366831" y="827524"/>
            <a:ext cx="7038900" cy="914100"/>
          </a:xfrm>
          <a:prstGeom prst="rect">
            <a:avLst/>
          </a:prstGeom>
        </p:spPr>
        <p:txBody>
          <a:bodyPr spcFirstLastPara="1" vert="horz" wrap="square" lIns="91425" tIns="91425" rIns="91425" bIns="91425" rtlCol="0" anchor="t" anchorCtr="0">
            <a:noAutofit/>
          </a:bodyPr>
          <a:lstStyle/>
          <a:p>
            <a:r>
              <a:rPr lang="en" dirty="0">
                <a:solidFill>
                  <a:srgbClr val="000000"/>
                </a:solidFill>
              </a:rPr>
              <a:t>Counter-based Decimator Schematic</a:t>
            </a:r>
            <a:endParaRPr dirty="0">
              <a:solidFill>
                <a:srgbClr val="000000"/>
              </a:solidFill>
            </a:endParaRPr>
          </a:p>
        </p:txBody>
      </p:sp>
      <p:pic>
        <p:nvPicPr>
          <p:cNvPr id="147" name="Shape 147"/>
          <p:cNvPicPr preferRelativeResize="0"/>
          <p:nvPr/>
        </p:nvPicPr>
        <p:blipFill>
          <a:blip r:embed="rId3">
            <a:alphaModFix/>
          </a:blip>
          <a:stretch>
            <a:fillRect/>
          </a:stretch>
        </p:blipFill>
        <p:spPr>
          <a:xfrm>
            <a:off x="1686713" y="1898301"/>
            <a:ext cx="5770575" cy="3764675"/>
          </a:xfrm>
          <a:prstGeom prst="rect">
            <a:avLst/>
          </a:prstGeom>
          <a:noFill/>
          <a:ln>
            <a:noFill/>
          </a:ln>
        </p:spPr>
      </p:pic>
    </p:spTree>
    <p:extLst>
      <p:ext uri="{BB962C8B-B14F-4D97-AF65-F5344CB8AC3E}">
        <p14:creationId xmlns:p14="http://schemas.microsoft.com/office/powerpoint/2010/main" val="2504184318"/>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Shape 159"/>
          <p:cNvSpPr txBox="1">
            <a:spLocks noGrp="1"/>
          </p:cNvSpPr>
          <p:nvPr>
            <p:ph type="title"/>
          </p:nvPr>
        </p:nvSpPr>
        <p:spPr>
          <a:xfrm>
            <a:off x="1287700" y="1284725"/>
            <a:ext cx="7038900" cy="914100"/>
          </a:xfrm>
          <a:prstGeom prst="rect">
            <a:avLst/>
          </a:prstGeom>
        </p:spPr>
        <p:txBody>
          <a:bodyPr spcFirstLastPara="1" vert="horz" wrap="square" lIns="91425" tIns="91425" rIns="91425" bIns="91425" rtlCol="0" anchor="t" anchorCtr="0">
            <a:noAutofit/>
          </a:bodyPr>
          <a:lstStyle/>
          <a:p>
            <a:r>
              <a:rPr lang="en">
                <a:solidFill>
                  <a:srgbClr val="000000"/>
                </a:solidFill>
              </a:rPr>
              <a:t>Counter-based Decimator Verilog Layout</a:t>
            </a:r>
            <a:endParaRPr>
              <a:solidFill>
                <a:srgbClr val="000000"/>
              </a:solidFill>
            </a:endParaRPr>
          </a:p>
        </p:txBody>
      </p:sp>
      <p:pic>
        <p:nvPicPr>
          <p:cNvPr id="160" name="Shape 160"/>
          <p:cNvPicPr preferRelativeResize="0"/>
          <p:nvPr/>
        </p:nvPicPr>
        <p:blipFill>
          <a:blip r:embed="rId3">
            <a:alphaModFix/>
          </a:blip>
          <a:stretch>
            <a:fillRect/>
          </a:stretch>
        </p:blipFill>
        <p:spPr>
          <a:xfrm>
            <a:off x="152400" y="3207451"/>
            <a:ext cx="8839200" cy="964403"/>
          </a:xfrm>
          <a:prstGeom prst="rect">
            <a:avLst/>
          </a:prstGeom>
          <a:noFill/>
          <a:ln>
            <a:noFill/>
          </a:ln>
        </p:spPr>
      </p:pic>
    </p:spTree>
    <p:extLst>
      <p:ext uri="{BB962C8B-B14F-4D97-AF65-F5344CB8AC3E}">
        <p14:creationId xmlns:p14="http://schemas.microsoft.com/office/powerpoint/2010/main" val="325320485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Shape 140"/>
          <p:cNvSpPr txBox="1">
            <a:spLocks noGrp="1"/>
          </p:cNvSpPr>
          <p:nvPr>
            <p:ph type="title"/>
          </p:nvPr>
        </p:nvSpPr>
        <p:spPr>
          <a:xfrm>
            <a:off x="1297500" y="793950"/>
            <a:ext cx="7038900" cy="914100"/>
          </a:xfrm>
          <a:prstGeom prst="rect">
            <a:avLst/>
          </a:prstGeom>
        </p:spPr>
        <p:txBody>
          <a:bodyPr spcFirstLastPara="1" vert="horz" wrap="square" lIns="91425" tIns="91425" rIns="91425" bIns="91425" rtlCol="0" anchor="t" anchorCtr="0">
            <a:noAutofit/>
          </a:bodyPr>
          <a:lstStyle/>
          <a:p>
            <a:r>
              <a:rPr lang="en" dirty="0">
                <a:solidFill>
                  <a:srgbClr val="000000"/>
                </a:solidFill>
              </a:rPr>
              <a:t>Initial </a:t>
            </a:r>
            <a:r>
              <a:rPr lang="en" dirty="0" smtClean="0">
                <a:solidFill>
                  <a:srgbClr val="000000"/>
                </a:solidFill>
              </a:rPr>
              <a:t>Decimator Design </a:t>
            </a:r>
            <a:r>
              <a:rPr lang="en" dirty="0">
                <a:solidFill>
                  <a:srgbClr val="000000"/>
                </a:solidFill>
              </a:rPr>
              <a:t>Strategies</a:t>
            </a:r>
            <a:endParaRPr dirty="0">
              <a:solidFill>
                <a:srgbClr val="000000"/>
              </a:solidFill>
            </a:endParaRPr>
          </a:p>
        </p:txBody>
      </p:sp>
      <p:sp>
        <p:nvSpPr>
          <p:cNvPr id="141" name="Shape 141"/>
          <p:cNvSpPr txBox="1">
            <a:spLocks noGrp="1"/>
          </p:cNvSpPr>
          <p:nvPr>
            <p:ph type="body" idx="1"/>
          </p:nvPr>
        </p:nvSpPr>
        <p:spPr>
          <a:xfrm>
            <a:off x="1297500" y="1510400"/>
            <a:ext cx="7038900" cy="2911200"/>
          </a:xfrm>
          <a:prstGeom prst="rect">
            <a:avLst/>
          </a:prstGeom>
        </p:spPr>
        <p:txBody>
          <a:bodyPr spcFirstLastPara="1" vert="horz" wrap="square" lIns="91425" tIns="91425" rIns="91425" bIns="91425" rtlCol="0" anchor="t" anchorCtr="0">
            <a:noAutofit/>
          </a:bodyPr>
          <a:lstStyle/>
          <a:p>
            <a:pPr>
              <a:lnSpc>
                <a:spcPct val="115000"/>
              </a:lnSpc>
              <a:buClr>
                <a:srgbClr val="000000"/>
              </a:buClr>
              <a:buFont typeface="Arial" panose="020B0604020202020204" pitchFamily="34" charset="0"/>
              <a:buChar char="•"/>
            </a:pPr>
            <a:r>
              <a:rPr lang="en" sz="1600" dirty="0">
                <a:solidFill>
                  <a:srgbClr val="000000"/>
                </a:solidFill>
              </a:rPr>
              <a:t>Researched the theory and FIR filter structure that generally constructs the low pass and decimation </a:t>
            </a:r>
            <a:r>
              <a:rPr lang="en" sz="1600" dirty="0" smtClean="0">
                <a:solidFill>
                  <a:srgbClr val="000000"/>
                </a:solidFill>
              </a:rPr>
              <a:t>filtration.</a:t>
            </a:r>
            <a:endParaRPr lang="en" sz="1600" dirty="0">
              <a:solidFill>
                <a:srgbClr val="000000"/>
              </a:solidFill>
            </a:endParaRPr>
          </a:p>
          <a:p>
            <a:pPr>
              <a:lnSpc>
                <a:spcPct val="115000"/>
              </a:lnSpc>
              <a:buClr>
                <a:srgbClr val="000000"/>
              </a:buClr>
              <a:buFont typeface="Arial" panose="020B0604020202020204" pitchFamily="34" charset="0"/>
              <a:buChar char="•"/>
            </a:pPr>
            <a:r>
              <a:rPr lang="en" sz="1600" dirty="0" smtClean="0">
                <a:solidFill>
                  <a:srgbClr val="000000"/>
                </a:solidFill>
              </a:rPr>
              <a:t>Initial </a:t>
            </a:r>
            <a:r>
              <a:rPr lang="en" sz="1600" dirty="0">
                <a:solidFill>
                  <a:srgbClr val="000000"/>
                </a:solidFill>
              </a:rPr>
              <a:t>thought process was to build a design centered around summating impulse responses of the input signal, but this was soon found to be a not effective or efficient path to </a:t>
            </a:r>
            <a:r>
              <a:rPr lang="en" sz="1600" dirty="0" smtClean="0">
                <a:solidFill>
                  <a:srgbClr val="000000"/>
                </a:solidFill>
              </a:rPr>
              <a:t>take.</a:t>
            </a:r>
            <a:endParaRPr lang="en" sz="1600" dirty="0">
              <a:solidFill>
                <a:srgbClr val="000000"/>
              </a:solidFill>
            </a:endParaRPr>
          </a:p>
          <a:p>
            <a:pPr>
              <a:lnSpc>
                <a:spcPct val="115000"/>
              </a:lnSpc>
              <a:buClr>
                <a:srgbClr val="000000"/>
              </a:buClr>
              <a:buFont typeface="Arial" panose="020B0604020202020204" pitchFamily="34" charset="0"/>
              <a:buChar char="•"/>
            </a:pPr>
            <a:r>
              <a:rPr lang="en" sz="1600" dirty="0" smtClean="0">
                <a:solidFill>
                  <a:srgbClr val="000000"/>
                </a:solidFill>
              </a:rPr>
              <a:t>The </a:t>
            </a:r>
            <a:r>
              <a:rPr lang="en" sz="1600" dirty="0">
                <a:solidFill>
                  <a:srgbClr val="000000"/>
                </a:solidFill>
              </a:rPr>
              <a:t>Sinc filter of orders 1, 3, and 5 were considered as their frequency response fits the characteristics of the theory behind the decimator filter.  Sinc filter of order 1 was considered due to its lessened difficulty to implement where we did not need the added complexity of orders 3 or </a:t>
            </a:r>
            <a:r>
              <a:rPr lang="en" sz="1600" dirty="0" smtClean="0">
                <a:solidFill>
                  <a:srgbClr val="000000"/>
                </a:solidFill>
              </a:rPr>
              <a:t>5.</a:t>
            </a:r>
            <a:endParaRPr lang="en" sz="1600" dirty="0">
              <a:solidFill>
                <a:srgbClr val="000000"/>
              </a:solidFill>
            </a:endParaRPr>
          </a:p>
          <a:p>
            <a:pPr>
              <a:lnSpc>
                <a:spcPct val="115000"/>
              </a:lnSpc>
              <a:buClr>
                <a:srgbClr val="000000"/>
              </a:buClr>
              <a:buFont typeface="Arial" panose="020B0604020202020204" pitchFamily="34" charset="0"/>
              <a:buChar char="•"/>
            </a:pPr>
            <a:r>
              <a:rPr lang="en" sz="1600" dirty="0" smtClean="0">
                <a:solidFill>
                  <a:srgbClr val="000000"/>
                </a:solidFill>
              </a:rPr>
              <a:t>Even </a:t>
            </a:r>
            <a:r>
              <a:rPr lang="en" sz="1600" dirty="0">
                <a:solidFill>
                  <a:srgbClr val="000000"/>
                </a:solidFill>
              </a:rPr>
              <a:t>further the complexity of a Sinc order 1 filter proved to be more than needed in our output, and in order to design efficiently we chose a simpler counter-based structure for decimation.  This provides less noise shaping effects than other structures</a:t>
            </a:r>
            <a:r>
              <a:rPr lang="en" sz="1600" dirty="0" smtClean="0">
                <a:solidFill>
                  <a:srgbClr val="000000"/>
                </a:solidFill>
              </a:rPr>
              <a:t>.</a:t>
            </a:r>
            <a:endParaRPr sz="1600" dirty="0">
              <a:solidFill>
                <a:srgbClr val="000000"/>
              </a:solidFill>
            </a:endParaRPr>
          </a:p>
        </p:txBody>
      </p:sp>
    </p:spTree>
    <p:extLst>
      <p:ext uri="{BB962C8B-B14F-4D97-AF65-F5344CB8AC3E}">
        <p14:creationId xmlns:p14="http://schemas.microsoft.com/office/powerpoint/2010/main" val="14403279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1297500" y="793950"/>
            <a:ext cx="7038900" cy="914100"/>
          </a:xfrm>
          <a:prstGeom prst="rect">
            <a:avLst/>
          </a:prstGeom>
        </p:spPr>
        <p:txBody>
          <a:bodyPr spcFirstLastPara="1" vert="horz" wrap="square" lIns="91425" tIns="91425" rIns="91425" bIns="91425" rtlCol="0" anchor="t" anchorCtr="0">
            <a:noAutofit/>
          </a:bodyPr>
          <a:lstStyle/>
          <a:p>
            <a:r>
              <a:rPr lang="en" dirty="0" smtClean="0">
                <a:solidFill>
                  <a:srgbClr val="000000"/>
                </a:solidFill>
              </a:rPr>
              <a:t>Decimator Unit </a:t>
            </a:r>
            <a:r>
              <a:rPr lang="en" dirty="0">
                <a:solidFill>
                  <a:srgbClr val="000000"/>
                </a:solidFill>
              </a:rPr>
              <a:t>Testing</a:t>
            </a:r>
            <a:endParaRPr dirty="0">
              <a:solidFill>
                <a:srgbClr val="000000"/>
              </a:solidFill>
            </a:endParaRPr>
          </a:p>
        </p:txBody>
      </p:sp>
      <p:sp>
        <p:nvSpPr>
          <p:cNvPr id="166" name="Shape 166"/>
          <p:cNvSpPr txBox="1">
            <a:spLocks noGrp="1"/>
          </p:cNvSpPr>
          <p:nvPr>
            <p:ph type="body" idx="1"/>
          </p:nvPr>
        </p:nvSpPr>
        <p:spPr>
          <a:xfrm>
            <a:off x="1297500" y="1708050"/>
            <a:ext cx="7038900" cy="3627950"/>
          </a:xfrm>
          <a:prstGeom prst="rect">
            <a:avLst/>
          </a:prstGeom>
        </p:spPr>
        <p:txBody>
          <a:bodyPr spcFirstLastPara="1" vert="horz" wrap="square" lIns="91425" tIns="91425" rIns="91425" bIns="91425" rtlCol="0" anchor="t" anchorCtr="0">
            <a:noAutofit/>
          </a:bodyPr>
          <a:lstStyle/>
          <a:p>
            <a:pPr>
              <a:buClr>
                <a:srgbClr val="000000"/>
              </a:buClr>
              <a:buFont typeface="Arial" panose="020B0604020202020204" pitchFamily="34" charset="0"/>
              <a:buChar char="•"/>
            </a:pPr>
            <a:r>
              <a:rPr lang="en" dirty="0" smtClean="0">
                <a:solidFill>
                  <a:srgbClr val="000000"/>
                </a:solidFill>
              </a:rPr>
              <a:t>Tested </a:t>
            </a:r>
            <a:r>
              <a:rPr lang="en" dirty="0">
                <a:solidFill>
                  <a:srgbClr val="000000"/>
                </a:solidFill>
              </a:rPr>
              <a:t>output when 50%, 75%, and 25% duty cycles.  All outputs matched the input from an ideal input voltage, and for multiple output codes given the same input </a:t>
            </a:r>
            <a:r>
              <a:rPr lang="en" dirty="0" smtClean="0">
                <a:solidFill>
                  <a:srgbClr val="000000"/>
                </a:solidFill>
              </a:rPr>
              <a:t>cycle.</a:t>
            </a:r>
            <a:endParaRPr lang="en" dirty="0">
              <a:solidFill>
                <a:srgbClr val="000000"/>
              </a:solidFill>
            </a:endParaRPr>
          </a:p>
          <a:p>
            <a:pPr>
              <a:buClr>
                <a:srgbClr val="000000"/>
              </a:buClr>
              <a:buFont typeface="Arial" panose="020B0604020202020204" pitchFamily="34" charset="0"/>
              <a:buChar char="•"/>
            </a:pPr>
            <a:r>
              <a:rPr lang="en" dirty="0" smtClean="0">
                <a:solidFill>
                  <a:srgbClr val="000000"/>
                </a:solidFill>
              </a:rPr>
              <a:t>Tested </a:t>
            </a:r>
            <a:r>
              <a:rPr lang="en" dirty="0">
                <a:solidFill>
                  <a:srgbClr val="000000"/>
                </a:solidFill>
              </a:rPr>
              <a:t>high-frequency input with a 50% on, 50% off system, but where on is for one clock cycle and off is for one clock </a:t>
            </a:r>
            <a:r>
              <a:rPr lang="en" dirty="0" smtClean="0">
                <a:solidFill>
                  <a:srgbClr val="000000"/>
                </a:solidFill>
              </a:rPr>
              <a:t>cycle.</a:t>
            </a:r>
            <a:endParaRPr lang="en" dirty="0">
              <a:solidFill>
                <a:srgbClr val="000000"/>
              </a:solidFill>
            </a:endParaRPr>
          </a:p>
          <a:p>
            <a:pPr>
              <a:buClr>
                <a:srgbClr val="000000"/>
              </a:buClr>
              <a:buFont typeface="Arial" panose="020B0604020202020204" pitchFamily="34" charset="0"/>
              <a:buChar char="•"/>
            </a:pPr>
            <a:r>
              <a:rPr lang="en" dirty="0" smtClean="0">
                <a:solidFill>
                  <a:srgbClr val="000000"/>
                </a:solidFill>
              </a:rPr>
              <a:t>Modulator </a:t>
            </a:r>
            <a:r>
              <a:rPr lang="en" dirty="0">
                <a:solidFill>
                  <a:srgbClr val="000000"/>
                </a:solidFill>
              </a:rPr>
              <a:t>integration was tested with a full modulator input data.  This led to accurate results with each of the above test cases for multiple output codes.</a:t>
            </a:r>
            <a:endParaRPr dirty="0">
              <a:solidFill>
                <a:srgbClr val="000000"/>
              </a:solidFill>
            </a:endParaRPr>
          </a:p>
        </p:txBody>
      </p:sp>
    </p:spTree>
    <p:extLst>
      <p:ext uri="{BB962C8B-B14F-4D97-AF65-F5344CB8AC3E}">
        <p14:creationId xmlns:p14="http://schemas.microsoft.com/office/powerpoint/2010/main" val="103426782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97500" y="1251000"/>
            <a:ext cx="7453200" cy="914100"/>
          </a:xfrm>
          <a:prstGeom prst="rect">
            <a:avLst/>
          </a:prstGeom>
        </p:spPr>
        <p:txBody>
          <a:bodyPr spcFirstLastPara="1" vert="horz" wrap="square" lIns="91425" tIns="91425" rIns="91425" bIns="91425" rtlCol="0" anchor="t" anchorCtr="0">
            <a:noAutofit/>
          </a:bodyPr>
          <a:lstStyle/>
          <a:p>
            <a:r>
              <a:rPr lang="en">
                <a:solidFill>
                  <a:srgbClr val="000000"/>
                </a:solidFill>
              </a:rPr>
              <a:t>How the Decimator Integrates into the Design</a:t>
            </a:r>
            <a:endParaRPr>
              <a:solidFill>
                <a:srgbClr val="000000"/>
              </a:solidFill>
            </a:endParaRPr>
          </a:p>
        </p:txBody>
      </p:sp>
      <p:pic>
        <p:nvPicPr>
          <p:cNvPr id="172" name="Shape 172"/>
          <p:cNvPicPr preferRelativeResize="0"/>
          <p:nvPr/>
        </p:nvPicPr>
        <p:blipFill>
          <a:blip r:embed="rId3">
            <a:alphaModFix/>
          </a:blip>
          <a:stretch>
            <a:fillRect/>
          </a:stretch>
        </p:blipFill>
        <p:spPr>
          <a:xfrm>
            <a:off x="1460301" y="2165101"/>
            <a:ext cx="2510289" cy="3530849"/>
          </a:xfrm>
          <a:prstGeom prst="rect">
            <a:avLst/>
          </a:prstGeom>
          <a:noFill/>
          <a:ln>
            <a:noFill/>
          </a:ln>
        </p:spPr>
      </p:pic>
      <p:sp>
        <p:nvSpPr>
          <p:cNvPr id="173" name="Shape 173"/>
          <p:cNvSpPr txBox="1">
            <a:spLocks noGrp="1"/>
          </p:cNvSpPr>
          <p:nvPr>
            <p:ph type="body" idx="1"/>
          </p:nvPr>
        </p:nvSpPr>
        <p:spPr>
          <a:xfrm>
            <a:off x="4214600" y="2165100"/>
            <a:ext cx="4463100" cy="3431400"/>
          </a:xfrm>
          <a:prstGeom prst="rect">
            <a:avLst/>
          </a:prstGeom>
        </p:spPr>
        <p:txBody>
          <a:bodyPr spcFirstLastPara="1" vert="horz" wrap="square" lIns="91425" tIns="91425" rIns="91425" bIns="91425" rtlCol="0" anchor="t" anchorCtr="0">
            <a:noAutofit/>
          </a:bodyPr>
          <a:lstStyle/>
          <a:p>
            <a:pPr>
              <a:buClr>
                <a:srgbClr val="000000"/>
              </a:buClr>
              <a:buFont typeface="Arial" panose="020B0604020202020204" pitchFamily="34" charset="0"/>
              <a:buChar char="•"/>
            </a:pPr>
            <a:r>
              <a:rPr lang="en" dirty="0">
                <a:solidFill>
                  <a:srgbClr val="000000"/>
                </a:solidFill>
              </a:rPr>
              <a:t>The Sigma component of the delta-sigma architecture is our 10-bit counter reading values from the modulator.</a:t>
            </a:r>
            <a:endParaRPr dirty="0">
              <a:solidFill>
                <a:srgbClr val="000000"/>
              </a:solidFill>
            </a:endParaRPr>
          </a:p>
          <a:p>
            <a:pPr>
              <a:buClr>
                <a:srgbClr val="000000"/>
              </a:buClr>
              <a:buFont typeface="Arial" panose="020B0604020202020204" pitchFamily="34" charset="0"/>
              <a:buChar char="•"/>
            </a:pPr>
            <a:r>
              <a:rPr lang="en" dirty="0">
                <a:solidFill>
                  <a:srgbClr val="000000"/>
                </a:solidFill>
              </a:rPr>
              <a:t>Another counter acts as our summing interval.</a:t>
            </a:r>
            <a:endParaRPr dirty="0">
              <a:solidFill>
                <a:srgbClr val="000000"/>
              </a:solidFill>
            </a:endParaRPr>
          </a:p>
          <a:p>
            <a:pPr>
              <a:buClr>
                <a:srgbClr val="000000"/>
              </a:buClr>
              <a:buFont typeface="Arial" panose="020B0604020202020204" pitchFamily="34" charset="0"/>
              <a:buChar char="•"/>
            </a:pPr>
            <a:r>
              <a:rPr lang="en" dirty="0">
                <a:solidFill>
                  <a:srgbClr val="000000"/>
                </a:solidFill>
              </a:rPr>
              <a:t>The register acts as a buffer holding one output code per 1024 inputs from the modulator.</a:t>
            </a:r>
            <a:endParaRPr dirty="0">
              <a:solidFill>
                <a:srgbClr val="000000"/>
              </a:solidFill>
            </a:endParaRPr>
          </a:p>
        </p:txBody>
      </p:sp>
    </p:spTree>
    <p:extLst>
      <p:ext uri="{BB962C8B-B14F-4D97-AF65-F5344CB8AC3E}">
        <p14:creationId xmlns:p14="http://schemas.microsoft.com/office/powerpoint/2010/main" val="27852918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97500" y="793950"/>
            <a:ext cx="7453200" cy="914100"/>
          </a:xfrm>
          <a:prstGeom prst="rect">
            <a:avLst/>
          </a:prstGeom>
        </p:spPr>
        <p:txBody>
          <a:bodyPr spcFirstLastPara="1" vert="horz" wrap="square" lIns="91425" tIns="91425" rIns="91425" bIns="91425" rtlCol="0" anchor="t" anchorCtr="0">
            <a:noAutofit/>
          </a:bodyPr>
          <a:lstStyle/>
          <a:p>
            <a:r>
              <a:rPr lang="en-US" dirty="0" smtClean="0">
                <a:solidFill>
                  <a:srgbClr val="000000"/>
                </a:solidFill>
              </a:rPr>
              <a:t>Modulator Diagram</a:t>
            </a:r>
            <a:endParaRPr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6822" y="2165100"/>
            <a:ext cx="7134555" cy="3189415"/>
          </a:xfrm>
          <a:prstGeom prst="rect">
            <a:avLst/>
          </a:prstGeom>
        </p:spPr>
      </p:pic>
      <p:sp>
        <p:nvSpPr>
          <p:cNvPr id="5" name="Rectangle 4"/>
          <p:cNvSpPr/>
          <p:nvPr/>
        </p:nvSpPr>
        <p:spPr>
          <a:xfrm>
            <a:off x="6453554" y="4756638"/>
            <a:ext cx="1881554" cy="369277"/>
          </a:xfrm>
          <a:prstGeom prst="rect">
            <a:avLst/>
          </a:prstGeom>
          <a:solidFill>
            <a:srgbClr val="E6E7E9"/>
          </a:solidFill>
          <a:ln>
            <a:noFill/>
          </a:ln>
          <a:scene3d>
            <a:camera prst="orthographicFront">
              <a:rot lat="0" lon="0" rev="0"/>
            </a:camera>
            <a:lightRig rig="twoPt" dir="r">
              <a:rot lat="0" lon="0" rev="6000000"/>
            </a:lightRig>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2652612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97500" y="747346"/>
            <a:ext cx="7453200" cy="998366"/>
          </a:xfrm>
          <a:prstGeom prst="rect">
            <a:avLst/>
          </a:prstGeom>
        </p:spPr>
        <p:txBody>
          <a:bodyPr spcFirstLastPara="1" vert="horz" wrap="square" lIns="91425" tIns="91425" rIns="91425" bIns="91425" rtlCol="0" anchor="t" anchorCtr="0">
            <a:noAutofit/>
          </a:bodyPr>
          <a:lstStyle/>
          <a:p>
            <a:r>
              <a:rPr lang="en" sz="2000" dirty="0" smtClean="0">
                <a:solidFill>
                  <a:srgbClr val="000000"/>
                </a:solidFill>
              </a:rPr>
              <a:t>Overview Level Diagram with Averaging Filter Design</a:t>
            </a:r>
            <a:endParaRPr sz="2000" dirty="0">
              <a:solidFill>
                <a:srgbClr val="00000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900" y="1745712"/>
            <a:ext cx="4787939" cy="4677986"/>
          </a:xfrm>
          <a:prstGeom prst="rect">
            <a:avLst/>
          </a:prstGeom>
        </p:spPr>
      </p:pic>
    </p:spTree>
    <p:extLst>
      <p:ext uri="{BB962C8B-B14F-4D97-AF65-F5344CB8AC3E}">
        <p14:creationId xmlns:p14="http://schemas.microsoft.com/office/powerpoint/2010/main" val="53552845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Shape 171"/>
          <p:cNvSpPr txBox="1">
            <a:spLocks noGrp="1"/>
          </p:cNvSpPr>
          <p:nvPr>
            <p:ph type="title"/>
          </p:nvPr>
        </p:nvSpPr>
        <p:spPr>
          <a:xfrm>
            <a:off x="1297500" y="793950"/>
            <a:ext cx="7453200" cy="914100"/>
          </a:xfrm>
          <a:prstGeom prst="rect">
            <a:avLst/>
          </a:prstGeom>
        </p:spPr>
        <p:txBody>
          <a:bodyPr spcFirstLastPara="1" vert="horz" wrap="square" lIns="91425" tIns="91425" rIns="91425" bIns="91425" rtlCol="0" anchor="t" anchorCtr="0">
            <a:noAutofit/>
          </a:bodyPr>
          <a:lstStyle/>
          <a:p>
            <a:r>
              <a:rPr lang="en-US" dirty="0" err="1" smtClean="0">
                <a:solidFill>
                  <a:srgbClr val="000000"/>
                </a:solidFill>
              </a:rPr>
              <a:t>Sinc</a:t>
            </a:r>
            <a:r>
              <a:rPr lang="en-US" dirty="0" smtClean="0">
                <a:solidFill>
                  <a:srgbClr val="000000"/>
                </a:solidFill>
              </a:rPr>
              <a:t> 3</a:t>
            </a:r>
            <a:r>
              <a:rPr lang="en-US" baseline="30000" dirty="0" smtClean="0">
                <a:solidFill>
                  <a:srgbClr val="000000"/>
                </a:solidFill>
              </a:rPr>
              <a:t>rd</a:t>
            </a:r>
            <a:r>
              <a:rPr lang="en-US" dirty="0" smtClean="0">
                <a:solidFill>
                  <a:srgbClr val="000000"/>
                </a:solidFill>
              </a:rPr>
              <a:t> Order Example Filter Design</a:t>
            </a:r>
            <a:endParaRPr dirty="0">
              <a:solidFill>
                <a:srgbClr val="00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00" y="2523392"/>
            <a:ext cx="6862991" cy="2013144"/>
          </a:xfrm>
          <a:prstGeom prst="rect">
            <a:avLst/>
          </a:prstGeom>
        </p:spPr>
      </p:pic>
    </p:spTree>
    <p:extLst>
      <p:ext uri="{BB962C8B-B14F-4D97-AF65-F5344CB8AC3E}">
        <p14:creationId xmlns:p14="http://schemas.microsoft.com/office/powerpoint/2010/main" val="300179106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92150"/>
            <a:ext cx="6508377" cy="1143000"/>
          </a:xfrm>
        </p:spPr>
        <p:txBody>
          <a:bodyPr/>
          <a:lstStyle/>
          <a:p>
            <a:r>
              <a:rPr lang="en-US" dirty="0" smtClean="0"/>
              <a:t>Other Considerations and ADC Designs </a:t>
            </a:r>
            <a:endParaRPr lang="en-US" dirty="0"/>
          </a:p>
        </p:txBody>
      </p:sp>
      <p:sp>
        <p:nvSpPr>
          <p:cNvPr id="3" name="Content Placeholder 2"/>
          <p:cNvSpPr>
            <a:spLocks noGrp="1"/>
          </p:cNvSpPr>
          <p:nvPr>
            <p:ph idx="1"/>
          </p:nvPr>
        </p:nvSpPr>
        <p:spPr>
          <a:xfrm>
            <a:off x="457199" y="1976967"/>
            <a:ext cx="6508377" cy="3916363"/>
          </a:xfrm>
        </p:spPr>
        <p:txBody>
          <a:bodyPr/>
          <a:lstStyle/>
          <a:p>
            <a:r>
              <a:rPr lang="en-US" dirty="0" smtClean="0"/>
              <a:t>Higher order modulator in the Delta-Sigma ADC </a:t>
            </a:r>
          </a:p>
          <a:p>
            <a:pPr lvl="1"/>
            <a:r>
              <a:rPr lang="en-US" dirty="0" smtClean="0"/>
              <a:t>Performs noise shaping </a:t>
            </a:r>
          </a:p>
          <a:p>
            <a:pPr lvl="2"/>
            <a:r>
              <a:rPr lang="en-US" dirty="0" smtClean="0"/>
              <a:t>Removes the majority of noise and produces a more accurate output </a:t>
            </a:r>
          </a:p>
          <a:p>
            <a:r>
              <a:rPr lang="en-US" dirty="0" smtClean="0"/>
              <a:t>SAR ADC</a:t>
            </a:r>
          </a:p>
          <a:p>
            <a:pPr lvl="1"/>
            <a:r>
              <a:rPr lang="en-US" dirty="0" smtClean="0"/>
              <a:t>Faster than Delta-Sigma </a:t>
            </a:r>
          </a:p>
          <a:p>
            <a:pPr lvl="1"/>
            <a:r>
              <a:rPr lang="en-US" dirty="0" smtClean="0"/>
              <a:t>Does not practice oversampling </a:t>
            </a:r>
          </a:p>
          <a:p>
            <a:r>
              <a:rPr lang="en-US" dirty="0" smtClean="0"/>
              <a:t>Nyquist Rate ADC </a:t>
            </a:r>
          </a:p>
          <a:p>
            <a:pPr lvl="1"/>
            <a:r>
              <a:rPr lang="en-US" dirty="0" smtClean="0"/>
              <a:t>Samples closely to the Nyquist Rate </a:t>
            </a:r>
          </a:p>
          <a:p>
            <a:pPr lvl="1"/>
            <a:endParaRPr lang="en-US" dirty="0" smtClean="0"/>
          </a:p>
        </p:txBody>
      </p:sp>
      <p:sp>
        <p:nvSpPr>
          <p:cNvPr id="6" name="Footer Placeholder 3"/>
          <p:cNvSpPr txBox="1">
            <a:spLocks/>
          </p:cNvSpPr>
          <p:nvPr/>
        </p:nvSpPr>
        <p:spPr>
          <a:xfrm>
            <a:off x="1619249" y="6168607"/>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9923102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06965"/>
            <a:ext cx="6508377" cy="1143000"/>
          </a:xfrm>
        </p:spPr>
        <p:txBody>
          <a:bodyPr/>
          <a:lstStyle/>
          <a:p>
            <a:r>
              <a:rPr lang="en-US" dirty="0" smtClean="0"/>
              <a:t>Delta-Sigma ADC and On-Chip Temperature Sensor</a:t>
            </a:r>
            <a:endParaRPr lang="en-US" dirty="0"/>
          </a:p>
        </p:txBody>
      </p:sp>
      <p:pic>
        <p:nvPicPr>
          <p:cNvPr id="5" name="Content Placeholder 4" descr="Screen Shot 2018-04-23 at 4.06.43 AM.png"/>
          <p:cNvPicPr>
            <a:picLocks noGrp="1" noChangeAspect="1"/>
          </p:cNvPicPr>
          <p:nvPr>
            <p:ph idx="1"/>
          </p:nvPr>
        </p:nvPicPr>
        <p:blipFill>
          <a:blip r:embed="rId2" cstate="email">
            <a:extLst>
              <a:ext uri="{28A0092B-C50C-407E-A947-70E740481C1C}">
                <a14:useLocalDpi xmlns:a14="http://schemas.microsoft.com/office/drawing/2010/main" val="0"/>
              </a:ext>
            </a:extLst>
          </a:blip>
          <a:srcRect t="-50435" b="-50435"/>
          <a:stretch>
            <a:fillRect/>
          </a:stretch>
        </p:blipFill>
        <p:spPr>
          <a:xfrm>
            <a:off x="84666" y="2067983"/>
            <a:ext cx="8815917" cy="3911600"/>
          </a:xfrm>
        </p:spPr>
      </p:pic>
      <p:sp>
        <p:nvSpPr>
          <p:cNvPr id="6" name="Footer Placeholder 3"/>
          <p:cNvSpPr txBox="1">
            <a:spLocks/>
          </p:cNvSpPr>
          <p:nvPr/>
        </p:nvSpPr>
        <p:spPr>
          <a:xfrm>
            <a:off x="1619249" y="6168607"/>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25137759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596900"/>
            <a:ext cx="6508377" cy="1143000"/>
          </a:xfrm>
        </p:spPr>
        <p:txBody>
          <a:bodyPr/>
          <a:lstStyle/>
          <a:p>
            <a:r>
              <a:rPr lang="en-US" dirty="0" smtClean="0"/>
              <a:t>Operating Environment and Familiarity with tools </a:t>
            </a:r>
            <a:endParaRPr lang="en-US" dirty="0"/>
          </a:p>
        </p:txBody>
      </p:sp>
      <p:sp>
        <p:nvSpPr>
          <p:cNvPr id="3" name="Content Placeholder 2"/>
          <p:cNvSpPr>
            <a:spLocks noGrp="1"/>
          </p:cNvSpPr>
          <p:nvPr>
            <p:ph idx="1"/>
          </p:nvPr>
        </p:nvSpPr>
        <p:spPr>
          <a:xfrm>
            <a:off x="457199" y="1902884"/>
            <a:ext cx="6508377" cy="3916363"/>
          </a:xfrm>
        </p:spPr>
        <p:txBody>
          <a:bodyPr/>
          <a:lstStyle/>
          <a:p>
            <a:r>
              <a:rPr lang="en-US" dirty="0" smtClean="0"/>
              <a:t>Operating Environment </a:t>
            </a:r>
          </a:p>
          <a:p>
            <a:pPr lvl="1"/>
            <a:r>
              <a:rPr lang="en-US" dirty="0" smtClean="0"/>
              <a:t>It can be implemented into any integrated circuit </a:t>
            </a:r>
          </a:p>
          <a:p>
            <a:pPr lvl="1"/>
            <a:r>
              <a:rPr lang="en-US" dirty="0" smtClean="0"/>
              <a:t>There will be pin out between the modulator and the temperature sensor, this will allow us to test any analog signal</a:t>
            </a:r>
          </a:p>
          <a:p>
            <a:r>
              <a:rPr lang="en-US" dirty="0" smtClean="0"/>
              <a:t>Familiarity </a:t>
            </a:r>
          </a:p>
          <a:p>
            <a:pPr lvl="1"/>
            <a:r>
              <a:rPr lang="en-US" dirty="0" smtClean="0"/>
              <a:t>Simulations performed in Cadence</a:t>
            </a:r>
          </a:p>
          <a:p>
            <a:pPr lvl="2"/>
            <a:r>
              <a:rPr lang="en-US" dirty="0" smtClean="0"/>
              <a:t>The majority of our team has taken EE 435</a:t>
            </a:r>
          </a:p>
          <a:p>
            <a:pPr lvl="2"/>
            <a:r>
              <a:rPr lang="en-US" dirty="0" smtClean="0"/>
              <a:t>Entire team has taken EE 330</a:t>
            </a:r>
          </a:p>
          <a:p>
            <a:pPr marL="457200" lvl="2" indent="0">
              <a:buNone/>
            </a:pPr>
            <a:endParaRPr lang="en-US" dirty="0" smtClean="0"/>
          </a:p>
        </p:txBody>
      </p:sp>
      <p:sp>
        <p:nvSpPr>
          <p:cNvPr id="5"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116105622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058332"/>
            <a:ext cx="6508377" cy="607483"/>
          </a:xfrm>
        </p:spPr>
        <p:txBody>
          <a:bodyPr/>
          <a:lstStyle/>
          <a:p>
            <a:r>
              <a:rPr lang="en-US" dirty="0" smtClean="0"/>
              <a:t>Deliverables </a:t>
            </a:r>
            <a:endParaRPr lang="en-US" dirty="0"/>
          </a:p>
        </p:txBody>
      </p:sp>
      <p:sp>
        <p:nvSpPr>
          <p:cNvPr id="3" name="Content Placeholder 2"/>
          <p:cNvSpPr>
            <a:spLocks noGrp="1"/>
          </p:cNvSpPr>
          <p:nvPr>
            <p:ph idx="1"/>
          </p:nvPr>
        </p:nvSpPr>
        <p:spPr>
          <a:xfrm>
            <a:off x="552449" y="1934634"/>
            <a:ext cx="6508377" cy="3916363"/>
          </a:xfrm>
        </p:spPr>
        <p:txBody>
          <a:bodyPr/>
          <a:lstStyle/>
          <a:p>
            <a:r>
              <a:rPr lang="en-US" dirty="0" smtClean="0"/>
              <a:t>Fabricated Delta-Sigma ADC through MOSIS </a:t>
            </a:r>
          </a:p>
          <a:p>
            <a:r>
              <a:rPr lang="en-US" dirty="0" smtClean="0"/>
              <a:t>Fabricated on-chip temperature sensor </a:t>
            </a:r>
          </a:p>
          <a:p>
            <a:r>
              <a:rPr lang="en-US" dirty="0" smtClean="0"/>
              <a:t>Assessment of the overall performance of the ADC and the temperature sensor</a:t>
            </a:r>
            <a:endParaRPr lang="en-US" dirty="0"/>
          </a:p>
        </p:txBody>
      </p:sp>
      <p:sp>
        <p:nvSpPr>
          <p:cNvPr id="5"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7373663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628650"/>
            <a:ext cx="6508377" cy="1143000"/>
          </a:xfrm>
        </p:spPr>
        <p:txBody>
          <a:bodyPr/>
          <a:lstStyle/>
          <a:p>
            <a:r>
              <a:rPr lang="en-US" dirty="0" smtClean="0"/>
              <a:t>Project Management </a:t>
            </a:r>
            <a:endParaRPr lang="en-US" dirty="0"/>
          </a:p>
        </p:txBody>
      </p:sp>
      <p:pic>
        <p:nvPicPr>
          <p:cNvPr id="5" name="Content Placeholder 4" descr="Screen Shot 2018-04-23 at 4.22.08 AM.png"/>
          <p:cNvPicPr>
            <a:picLocks noGrp="1" noChangeAspect="1"/>
          </p:cNvPicPr>
          <p:nvPr>
            <p:ph idx="1"/>
          </p:nvPr>
        </p:nvPicPr>
        <p:blipFill>
          <a:blip r:embed="rId3" cstate="email">
            <a:extLst>
              <a:ext uri="{28A0092B-C50C-407E-A947-70E740481C1C}">
                <a14:useLocalDpi xmlns:a14="http://schemas.microsoft.com/office/drawing/2010/main" val="0"/>
              </a:ext>
            </a:extLst>
          </a:blip>
          <a:srcRect t="-18330" b="-18330"/>
          <a:stretch>
            <a:fillRect/>
          </a:stretch>
        </p:blipFill>
        <p:spPr>
          <a:xfrm>
            <a:off x="84668" y="1811867"/>
            <a:ext cx="8862662" cy="3667131"/>
          </a:xfrm>
        </p:spPr>
      </p:pic>
      <p:sp>
        <p:nvSpPr>
          <p:cNvPr id="6"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414113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955674"/>
            <a:ext cx="6508377" cy="734483"/>
          </a:xfrm>
        </p:spPr>
        <p:txBody>
          <a:bodyPr/>
          <a:lstStyle/>
          <a:p>
            <a:r>
              <a:rPr lang="en-US" dirty="0" smtClean="0"/>
              <a:t>Project Management </a:t>
            </a:r>
            <a:endParaRPr lang="en-US" dirty="0"/>
          </a:p>
        </p:txBody>
      </p:sp>
      <p:sp>
        <p:nvSpPr>
          <p:cNvPr id="3" name="Content Placeholder 2"/>
          <p:cNvSpPr>
            <a:spLocks noGrp="1"/>
          </p:cNvSpPr>
          <p:nvPr>
            <p:ph idx="1"/>
          </p:nvPr>
        </p:nvSpPr>
        <p:spPr>
          <a:xfrm>
            <a:off x="457199" y="1762124"/>
            <a:ext cx="6508377" cy="4206876"/>
          </a:xfrm>
        </p:spPr>
        <p:txBody>
          <a:bodyPr>
            <a:normAutofit fontScale="92500" lnSpcReduction="20000"/>
          </a:bodyPr>
          <a:lstStyle/>
          <a:p>
            <a:r>
              <a:rPr lang="en-US" dirty="0" smtClean="0"/>
              <a:t>Resources </a:t>
            </a:r>
          </a:p>
          <a:p>
            <a:pPr lvl="1"/>
            <a:r>
              <a:rPr lang="en-US" dirty="0" smtClean="0"/>
              <a:t>Access to:</a:t>
            </a:r>
          </a:p>
          <a:p>
            <a:pPr lvl="2"/>
            <a:r>
              <a:rPr lang="en-US" dirty="0" smtClean="0"/>
              <a:t>Cadence </a:t>
            </a:r>
          </a:p>
          <a:p>
            <a:pPr lvl="2"/>
            <a:r>
              <a:rPr lang="en-US" dirty="0" smtClean="0"/>
              <a:t>Fabrication through MOSIS </a:t>
            </a:r>
          </a:p>
          <a:p>
            <a:pPr lvl="2"/>
            <a:r>
              <a:rPr lang="en-US" dirty="0" smtClean="0"/>
              <a:t>TSMC180nm files </a:t>
            </a:r>
          </a:p>
          <a:p>
            <a:pPr lvl="2"/>
            <a:r>
              <a:rPr lang="en-US" dirty="0" smtClean="0"/>
              <a:t>Pad Frame compliant with 180nm process </a:t>
            </a:r>
          </a:p>
          <a:p>
            <a:pPr lvl="2"/>
            <a:r>
              <a:rPr lang="en-US" dirty="0" smtClean="0"/>
              <a:t>Oven</a:t>
            </a:r>
          </a:p>
          <a:p>
            <a:pPr lvl="2"/>
            <a:r>
              <a:rPr lang="en-US" dirty="0" smtClean="0"/>
              <a:t>Electrolytic bath</a:t>
            </a:r>
          </a:p>
          <a:p>
            <a:pPr lvl="2"/>
            <a:r>
              <a:rPr lang="en-US" dirty="0" smtClean="0"/>
              <a:t>Serial interface Card </a:t>
            </a:r>
          </a:p>
          <a:p>
            <a:pPr lvl="1"/>
            <a:r>
              <a:rPr lang="en-US" dirty="0" smtClean="0"/>
              <a:t>Work method: divide work into circuits</a:t>
            </a:r>
          </a:p>
          <a:p>
            <a:pPr lvl="1"/>
            <a:r>
              <a:rPr lang="en-US" dirty="0" smtClean="0"/>
              <a:t>Risks </a:t>
            </a:r>
          </a:p>
          <a:p>
            <a:pPr lvl="2"/>
            <a:r>
              <a:rPr lang="en-US" dirty="0" smtClean="0"/>
              <a:t>Improper handling or destruction of IC </a:t>
            </a:r>
          </a:p>
          <a:p>
            <a:pPr lvl="3"/>
            <a:r>
              <a:rPr lang="en-US" dirty="0" smtClean="0"/>
              <a:t>ESD anti-static wristband</a:t>
            </a:r>
          </a:p>
          <a:p>
            <a:pPr lvl="3"/>
            <a:r>
              <a:rPr lang="en-US" dirty="0" smtClean="0"/>
              <a:t>Handle IC with extreme care</a:t>
            </a:r>
          </a:p>
          <a:p>
            <a:pPr lvl="3"/>
            <a:endParaRPr lang="en-US" dirty="0"/>
          </a:p>
        </p:txBody>
      </p:sp>
      <p:sp>
        <p:nvSpPr>
          <p:cNvPr id="5" name="Footer Placeholder 3"/>
          <p:cNvSpPr txBox="1">
            <a:spLocks/>
          </p:cNvSpPr>
          <p:nvPr/>
        </p:nvSpPr>
        <p:spPr>
          <a:xfrm>
            <a:off x="1629833" y="6159500"/>
            <a:ext cx="5894018" cy="546837"/>
          </a:xfrm>
          <a:prstGeom prst="rect">
            <a:avLst/>
          </a:prstGeom>
        </p:spPr>
        <p:txBody>
          <a:bodyPr vert="horz" lIns="91440" tIns="45720" rIns="91440" bIns="45720" rtlCol="0" anchor="ctr"/>
          <a:lstStyle>
            <a:defPPr>
              <a:defRPr lang="en-US"/>
            </a:defPPr>
            <a:lvl1pPr marL="0" algn="l" defTabSz="914400" rtl="0" eaLnBrk="1" latinLnBrk="0" hangingPunct="1">
              <a:defRPr sz="1100" b="1" kern="1200">
                <a:solidFill>
                  <a:schemeClr val="tx2">
                    <a:lumMod val="60000"/>
                    <a:lumOff val="4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dirty="0" smtClean="0">
                <a:solidFill>
                  <a:schemeClr val="tx1">
                    <a:lumMod val="95000"/>
                    <a:lumOff val="5000"/>
                  </a:schemeClr>
                </a:solidFill>
              </a:rPr>
              <a:t>sddec18-20        High Resolution ADC Using Delta-Sigma Architectures </a:t>
            </a:r>
            <a:endParaRPr lang="en-US" sz="1200" dirty="0">
              <a:solidFill>
                <a:schemeClr val="tx1">
                  <a:lumMod val="95000"/>
                  <a:lumOff val="5000"/>
                </a:schemeClr>
              </a:solidFill>
            </a:endParaRPr>
          </a:p>
        </p:txBody>
      </p:sp>
    </p:spTree>
    <p:extLst>
      <p:ext uri="{BB962C8B-B14F-4D97-AF65-F5344CB8AC3E}">
        <p14:creationId xmlns:p14="http://schemas.microsoft.com/office/powerpoint/2010/main" val="3955372367"/>
      </p:ext>
    </p:extLst>
  </p:cSld>
  <p:clrMapOvr>
    <a:masterClrMapping/>
  </p:clrMapOvr>
</p:sld>
</file>

<file path=ppt/theme/theme1.xml><?xml version="1.0" encoding="utf-8"?>
<a:theme xmlns:a="http://schemas.openxmlformats.org/drawingml/2006/main" name="Plaza">
  <a:themeElements>
    <a:clrScheme name="Plaza">
      <a:dk1>
        <a:sysClr val="windowText" lastClr="000000"/>
      </a:dk1>
      <a:lt1>
        <a:sysClr val="window" lastClr="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Plaza">
      <a:majorFont>
        <a:latin typeface="Century Gothic"/>
        <a:ea typeface=""/>
        <a:cs typeface=""/>
        <a:font script="Jpan" typeface="メイリオ"/>
        <a:font script="Hans" typeface="宋体"/>
        <a:font script="Hant" typeface="新細明體"/>
      </a:majorFont>
      <a:minorFont>
        <a:latin typeface="Century Gothic"/>
        <a:ea typeface=""/>
        <a:cs typeface=""/>
        <a:font script="Jpan" typeface="メイリオ"/>
        <a:font script="Hans" typeface="宋体"/>
        <a:font script="Hant" typeface="新細明體"/>
      </a:minorFont>
    </a:fontScheme>
    <a:fmtScheme name="Plaza">
      <a:fillStyleLst>
        <a:solidFill>
          <a:schemeClr val="phClr"/>
        </a:solidFill>
        <a:gradFill rotWithShape="1">
          <a:gsLst>
            <a:gs pos="0">
              <a:schemeClr val="phClr">
                <a:tint val="100000"/>
                <a:shade val="60000"/>
                <a:satMod val="135000"/>
              </a:schemeClr>
            </a:gs>
            <a:gs pos="100000">
              <a:schemeClr val="phClr">
                <a:tint val="100000"/>
                <a:shade val="100000"/>
                <a:satMod val="135000"/>
              </a:schemeClr>
            </a:gs>
          </a:gsLst>
          <a:lin ang="16200000" scaled="1"/>
        </a:gradFill>
        <a:gradFill rotWithShape="1">
          <a:gsLst>
            <a:gs pos="0">
              <a:schemeClr val="phClr">
                <a:shade val="70000"/>
                <a:satMod val="120000"/>
              </a:schemeClr>
            </a:gs>
            <a:gs pos="35000">
              <a:schemeClr val="phClr">
                <a:shade val="100000"/>
                <a:satMod val="150000"/>
              </a:schemeClr>
            </a:gs>
            <a:gs pos="70000">
              <a:schemeClr val="phClr">
                <a:tint val="100000"/>
                <a:shade val="100000"/>
                <a:satMod val="200000"/>
                <a:greenMod val="100000"/>
              </a:schemeClr>
            </a:gs>
            <a:gs pos="100000">
              <a:schemeClr val="phClr">
                <a:tint val="100000"/>
                <a:shade val="100000"/>
                <a:satMod val="250000"/>
                <a:greenMod val="100000"/>
              </a:schemeClr>
            </a:gs>
          </a:gsLst>
          <a:lin ang="162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innerShdw blurRad="190500" dist="63500" dir="5400000">
              <a:srgbClr val="FFFFFF">
                <a:alpha val="65000"/>
              </a:srgbClr>
            </a:innerShdw>
          </a:effectLst>
          <a:scene3d>
            <a:camera prst="orthographicFront">
              <a:rot lat="0" lon="0" rev="0"/>
            </a:camera>
            <a:lightRig rig="twoPt" dir="r">
              <a:rot lat="0" lon="0" rev="6000000"/>
            </a:lightRig>
          </a:scene3d>
          <a:sp3d prstMaterial="matte">
            <a:bevelT w="0" h="0" prst="relaxedInset"/>
          </a:sp3d>
        </a:effectStyle>
        <a:effectStyle>
          <a:effectLst>
            <a:innerShdw blurRad="50800" dist="25400" dir="13500000">
              <a:srgbClr val="FFFFFF">
                <a:alpha val="75000"/>
              </a:srgbClr>
            </a:innerShdw>
            <a:outerShdw blurRad="88900" dist="38100" dir="6600000" sx="101000" sy="101000" rotWithShape="0">
              <a:srgbClr val="000000">
                <a:alpha val="50000"/>
              </a:srgbClr>
            </a:outerShdw>
          </a:effectLst>
          <a:scene3d>
            <a:camera prst="perspectiveFront" fov="3000000"/>
            <a:lightRig rig="morning" dir="tl">
              <a:rot lat="0" lon="0" rev="1800000"/>
            </a:lightRig>
          </a:scene3d>
          <a:sp3d contourW="38100" prstMaterial="softEdge">
            <a:bevelT w="25400" h="38100"/>
            <a:contourClr>
              <a:schemeClr val="phClr">
                <a:tint val="6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582</TotalTime>
  <Words>2086</Words>
  <Application>Microsoft Macintosh PowerPoint</Application>
  <PresentationFormat>On-screen Show (4:3)</PresentationFormat>
  <Paragraphs>179</Paragraphs>
  <Slides>38</Slides>
  <Notes>18</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Plaza</vt:lpstr>
      <vt:lpstr>High-Resolution ADC Using Delta-Sigma Architectures </vt:lpstr>
      <vt:lpstr>Problem and Intended Use </vt:lpstr>
      <vt:lpstr>Requirements and User Interface </vt:lpstr>
      <vt:lpstr>Other Considerations and ADC Designs </vt:lpstr>
      <vt:lpstr>Delta-Sigma ADC and On-Chip Temperature Sensor</vt:lpstr>
      <vt:lpstr>Operating Environment and Familiarity with tools </vt:lpstr>
      <vt:lpstr>Deliverables </vt:lpstr>
      <vt:lpstr>Project Management </vt:lpstr>
      <vt:lpstr>Project Management </vt:lpstr>
      <vt:lpstr>System Design Blocks </vt:lpstr>
      <vt:lpstr>Clock</vt:lpstr>
      <vt:lpstr>Temperature Sensor</vt:lpstr>
      <vt:lpstr>Modulator </vt:lpstr>
      <vt:lpstr>Integrator </vt:lpstr>
      <vt:lpstr>Switched Capacitors </vt:lpstr>
      <vt:lpstr>Dynamic Comparator </vt:lpstr>
      <vt:lpstr>DAC</vt:lpstr>
      <vt:lpstr>Decimator </vt:lpstr>
      <vt:lpstr>Test Results </vt:lpstr>
      <vt:lpstr>Modulator Simulation </vt:lpstr>
      <vt:lpstr>Overall Results </vt:lpstr>
      <vt:lpstr>Next Steps and Conclusions </vt:lpstr>
      <vt:lpstr>The Following Weeks</vt:lpstr>
      <vt:lpstr>Next Semester and Contributions </vt:lpstr>
      <vt:lpstr>Thank you!</vt:lpstr>
      <vt:lpstr>Clock outputs </vt:lpstr>
      <vt:lpstr>Temperature Sensor Output</vt:lpstr>
      <vt:lpstr>Integrator Output </vt:lpstr>
      <vt:lpstr>Dynamic Comparator </vt:lpstr>
      <vt:lpstr>Counter-based Decimator Verilog</vt:lpstr>
      <vt:lpstr>Counter-based Decimator Schematic</vt:lpstr>
      <vt:lpstr>Counter-based Decimator Verilog Layout</vt:lpstr>
      <vt:lpstr>Initial Decimator Design Strategies</vt:lpstr>
      <vt:lpstr>Decimator Unit Testing</vt:lpstr>
      <vt:lpstr>How the Decimator Integrates into the Design</vt:lpstr>
      <vt:lpstr>Modulator Diagram</vt:lpstr>
      <vt:lpstr>Overview Level Diagram with Averaging Filter Design</vt:lpstr>
      <vt:lpstr>Sinc 3rd Order Example Filter Design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High-Resolution ADC Using Delta-Sigma Architectures</dc:title>
  <dc:creator>Caroline  Alva</dc:creator>
  <cp:lastModifiedBy>Caroline  Alva</cp:lastModifiedBy>
  <cp:revision>32</cp:revision>
  <dcterms:created xsi:type="dcterms:W3CDTF">2018-04-23T05:17:19Z</dcterms:created>
  <dcterms:modified xsi:type="dcterms:W3CDTF">2018-04-24T05:21:44Z</dcterms:modified>
</cp:coreProperties>
</file>